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7" r:id="rId1"/>
  </p:sldMasterIdLst>
  <p:sldIdLst>
    <p:sldId id="256" r:id="rId2"/>
    <p:sldId id="257" r:id="rId3"/>
    <p:sldId id="258" r:id="rId4"/>
    <p:sldId id="259" r:id="rId5"/>
    <p:sldId id="260" r:id="rId6"/>
    <p:sldId id="261" r:id="rId7"/>
    <p:sldId id="262" r:id="rId8"/>
    <p:sldId id="267"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35"/>
    <p:restoredTop sz="96296"/>
  </p:normalViewPr>
  <p:slideViewPr>
    <p:cSldViewPr snapToGrid="0" snapToObjects="1">
      <p:cViewPr varScale="1">
        <p:scale>
          <a:sx n="73" d="100"/>
          <a:sy n="73" d="100"/>
        </p:scale>
        <p:origin x="-420"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C45B1C-1C78-4D3C-B62E-197EA4C4312F}" type="doc">
      <dgm:prSet loTypeId="urn:microsoft.com/office/officeart/2005/8/layout/vProcess5" loCatId="process" qsTypeId="urn:microsoft.com/office/officeart/2005/8/quickstyle/simple2" qsCatId="simple" csTypeId="urn:microsoft.com/office/officeart/2005/8/colors/colorful2" csCatId="colorful" phldr="1"/>
      <dgm:spPr/>
      <dgm:t>
        <a:bodyPr/>
        <a:lstStyle/>
        <a:p>
          <a:endParaRPr lang="en-US"/>
        </a:p>
      </dgm:t>
    </dgm:pt>
    <dgm:pt modelId="{FBB775F9-CB72-4E20-9C72-F1BDBA5EEB70}">
      <dgm:prSet/>
      <dgm:spPr/>
      <dgm:t>
        <a:bodyPr/>
        <a:lstStyle/>
        <a:p>
          <a:pPr algn="just"/>
          <a:r>
            <a:rPr lang="en-US" dirty="0">
              <a:latin typeface="Times New Roman" panose="02020603050405020304" pitchFamily="18" charset="0"/>
              <a:cs typeface="Times New Roman" panose="02020603050405020304" pitchFamily="18" charset="0"/>
            </a:rPr>
            <a:t>We have decided to work with twitter since we feel it is a better approximation of public sentiment instead of web articles or web blogs. The reason is that the measure of relevant information is a lot bigger for twitter, as compared to traditional blogging sites. Moreover the response on twitter is more prompt and more general since the number of users who tweet is significantly more than the individuals who write web blogs regularly.</a:t>
          </a:r>
        </a:p>
      </dgm:t>
    </dgm:pt>
    <dgm:pt modelId="{4205C767-A94A-4B77-AA31-22D5E79F2B1F}" type="parTrans" cxnId="{6984A18E-F6AF-42FD-9369-45ED4C6EF4EA}">
      <dgm:prSet/>
      <dgm:spPr/>
      <dgm:t>
        <a:bodyPr/>
        <a:lstStyle/>
        <a:p>
          <a:endParaRPr lang="en-US"/>
        </a:p>
      </dgm:t>
    </dgm:pt>
    <dgm:pt modelId="{957B7EE1-F7E3-4714-A703-C6426E776C94}" type="sibTrans" cxnId="{6984A18E-F6AF-42FD-9369-45ED4C6EF4EA}">
      <dgm:prSet/>
      <dgm:spPr/>
      <dgm:t>
        <a:bodyPr/>
        <a:lstStyle/>
        <a:p>
          <a:endParaRPr lang="en-US"/>
        </a:p>
      </dgm:t>
    </dgm:pt>
    <dgm:pt modelId="{6D7C372F-D984-415C-8B7C-F96BD915E7A6}">
      <dgm:prSet/>
      <dgm:spPr/>
      <dgm:t>
        <a:bodyPr/>
        <a:lstStyle/>
        <a:p>
          <a:pPr algn="just"/>
          <a:r>
            <a:rPr lang="en-US" dirty="0">
              <a:latin typeface="Times New Roman" panose="02020603050405020304" pitchFamily="18" charset="0"/>
              <a:cs typeface="Times New Roman" panose="02020603050405020304" pitchFamily="18" charset="0"/>
            </a:rPr>
            <a:t>One of the Text Analytics solutions that emphasize the data in more detailed level is by comparing various opinions using “Sentiment Analysis”.</a:t>
          </a:r>
        </a:p>
      </dgm:t>
    </dgm:pt>
    <dgm:pt modelId="{609E7FC6-8155-479C-9D15-FCD8C6D7E4EA}" type="parTrans" cxnId="{F122A0FE-A6D3-4481-82F3-43066481A5DF}">
      <dgm:prSet/>
      <dgm:spPr/>
      <dgm:t>
        <a:bodyPr/>
        <a:lstStyle/>
        <a:p>
          <a:endParaRPr lang="en-US"/>
        </a:p>
      </dgm:t>
    </dgm:pt>
    <dgm:pt modelId="{8D78DEB2-4E9C-4DF0-9400-477450F8C8F6}" type="sibTrans" cxnId="{F122A0FE-A6D3-4481-82F3-43066481A5DF}">
      <dgm:prSet/>
      <dgm:spPr/>
      <dgm:t>
        <a:bodyPr/>
        <a:lstStyle/>
        <a:p>
          <a:endParaRPr lang="en-US"/>
        </a:p>
      </dgm:t>
    </dgm:pt>
    <dgm:pt modelId="{D2F09144-7004-4876-9241-6027D4715797}">
      <dgm:prSet/>
      <dgm:spPr/>
      <dgm:t>
        <a:bodyPr/>
        <a:lstStyle/>
        <a:p>
          <a:pPr algn="just"/>
          <a:r>
            <a:rPr lang="en-US" dirty="0">
              <a:latin typeface="Times New Roman" panose="02020603050405020304" pitchFamily="18" charset="0"/>
              <a:cs typeface="Times New Roman" panose="02020603050405020304" pitchFamily="18" charset="0"/>
            </a:rPr>
            <a:t>This could be possible by analyzing overall public sentiment towards the film by finding the correlation between public sentiment. Industries can also evaluate how well their movie is responding in the market, which areas or regions is it having a favorable reaction and in which regions have a negative reaction since twitter enables us to download stream of geo-labeled tweets for specific areas. </a:t>
          </a:r>
        </a:p>
      </dgm:t>
    </dgm:pt>
    <dgm:pt modelId="{9FB9CD24-46EA-4A00-A7F9-5496731683CB}" type="parTrans" cxnId="{AA2A851E-4139-4CBA-BE83-BD9C537417EE}">
      <dgm:prSet/>
      <dgm:spPr/>
      <dgm:t>
        <a:bodyPr/>
        <a:lstStyle/>
        <a:p>
          <a:endParaRPr lang="en-US"/>
        </a:p>
      </dgm:t>
    </dgm:pt>
    <dgm:pt modelId="{B92D4DE3-9CA6-4F8D-B499-508CA976EAD1}" type="sibTrans" cxnId="{AA2A851E-4139-4CBA-BE83-BD9C537417EE}">
      <dgm:prSet/>
      <dgm:spPr/>
      <dgm:t>
        <a:bodyPr/>
        <a:lstStyle/>
        <a:p>
          <a:endParaRPr lang="en-US"/>
        </a:p>
      </dgm:t>
    </dgm:pt>
    <dgm:pt modelId="{7AB0D119-4B4B-4DF2-8404-856606B5E656}">
      <dgm:prSet/>
      <dgm:spPr/>
      <dgm:t>
        <a:bodyPr/>
        <a:lstStyle/>
        <a:p>
          <a:pPr algn="just"/>
          <a:r>
            <a:rPr lang="en-US" dirty="0">
              <a:latin typeface="Times New Roman" panose="02020603050405020304" pitchFamily="18" charset="0"/>
              <a:cs typeface="Times New Roman" panose="02020603050405020304" pitchFamily="18" charset="0"/>
            </a:rPr>
            <a:t>If  film industries can get this data, they can analyze the reasons, behind geo-graphically differentiated response, thus they can market their film in a more optimized way by looking for appropriate solutions</a:t>
          </a:r>
          <a:r>
            <a:rPr lang="en-US" dirty="0"/>
            <a:t>.</a:t>
          </a:r>
        </a:p>
      </dgm:t>
    </dgm:pt>
    <dgm:pt modelId="{2EAEAEE3-8797-4B82-A0A5-1422027F3CBF}" type="parTrans" cxnId="{4C2E8527-1FE4-42E6-A6E2-9603F3B73A83}">
      <dgm:prSet/>
      <dgm:spPr/>
      <dgm:t>
        <a:bodyPr/>
        <a:lstStyle/>
        <a:p>
          <a:endParaRPr lang="en-US"/>
        </a:p>
      </dgm:t>
    </dgm:pt>
    <dgm:pt modelId="{ADE8A56A-592F-4EA7-B585-E6E14D47D0E6}" type="sibTrans" cxnId="{4C2E8527-1FE4-42E6-A6E2-9603F3B73A83}">
      <dgm:prSet/>
      <dgm:spPr/>
      <dgm:t>
        <a:bodyPr/>
        <a:lstStyle/>
        <a:p>
          <a:endParaRPr lang="en-US"/>
        </a:p>
      </dgm:t>
    </dgm:pt>
    <dgm:pt modelId="{0D74F8B4-DA31-5545-93FC-89381313B03B}" type="pres">
      <dgm:prSet presAssocID="{4DC45B1C-1C78-4D3C-B62E-197EA4C4312F}" presName="outerComposite" presStyleCnt="0">
        <dgm:presLayoutVars>
          <dgm:chMax val="5"/>
          <dgm:dir/>
          <dgm:resizeHandles val="exact"/>
        </dgm:presLayoutVars>
      </dgm:prSet>
      <dgm:spPr/>
      <dgm:t>
        <a:bodyPr/>
        <a:lstStyle/>
        <a:p>
          <a:endParaRPr lang="en-US"/>
        </a:p>
      </dgm:t>
    </dgm:pt>
    <dgm:pt modelId="{78D040E8-FF11-6F47-952F-E27D19064FC2}" type="pres">
      <dgm:prSet presAssocID="{4DC45B1C-1C78-4D3C-B62E-197EA4C4312F}" presName="dummyMaxCanvas" presStyleCnt="0">
        <dgm:presLayoutVars/>
      </dgm:prSet>
      <dgm:spPr/>
    </dgm:pt>
    <dgm:pt modelId="{ED30376E-D77A-C842-A0AA-61DF9A438F52}" type="pres">
      <dgm:prSet presAssocID="{4DC45B1C-1C78-4D3C-B62E-197EA4C4312F}" presName="FourNodes_1" presStyleLbl="node1" presStyleIdx="0" presStyleCnt="4">
        <dgm:presLayoutVars>
          <dgm:bulletEnabled val="1"/>
        </dgm:presLayoutVars>
      </dgm:prSet>
      <dgm:spPr/>
      <dgm:t>
        <a:bodyPr/>
        <a:lstStyle/>
        <a:p>
          <a:endParaRPr lang="en-US"/>
        </a:p>
      </dgm:t>
    </dgm:pt>
    <dgm:pt modelId="{BA2AB050-1BBE-1049-BBB7-5027D0BBFDE2}" type="pres">
      <dgm:prSet presAssocID="{4DC45B1C-1C78-4D3C-B62E-197EA4C4312F}" presName="FourNodes_2" presStyleLbl="node1" presStyleIdx="1" presStyleCnt="4">
        <dgm:presLayoutVars>
          <dgm:bulletEnabled val="1"/>
        </dgm:presLayoutVars>
      </dgm:prSet>
      <dgm:spPr/>
      <dgm:t>
        <a:bodyPr/>
        <a:lstStyle/>
        <a:p>
          <a:endParaRPr lang="en-US"/>
        </a:p>
      </dgm:t>
    </dgm:pt>
    <dgm:pt modelId="{BE820F59-13DC-E84E-B102-78E32B6BE135}" type="pres">
      <dgm:prSet presAssocID="{4DC45B1C-1C78-4D3C-B62E-197EA4C4312F}" presName="FourNodes_3" presStyleLbl="node1" presStyleIdx="2" presStyleCnt="4">
        <dgm:presLayoutVars>
          <dgm:bulletEnabled val="1"/>
        </dgm:presLayoutVars>
      </dgm:prSet>
      <dgm:spPr/>
      <dgm:t>
        <a:bodyPr/>
        <a:lstStyle/>
        <a:p>
          <a:endParaRPr lang="en-US"/>
        </a:p>
      </dgm:t>
    </dgm:pt>
    <dgm:pt modelId="{59399853-FC2C-FC48-BA10-FB85726850E9}" type="pres">
      <dgm:prSet presAssocID="{4DC45B1C-1C78-4D3C-B62E-197EA4C4312F}" presName="FourNodes_4" presStyleLbl="node1" presStyleIdx="3" presStyleCnt="4">
        <dgm:presLayoutVars>
          <dgm:bulletEnabled val="1"/>
        </dgm:presLayoutVars>
      </dgm:prSet>
      <dgm:spPr/>
      <dgm:t>
        <a:bodyPr/>
        <a:lstStyle/>
        <a:p>
          <a:endParaRPr lang="en-US"/>
        </a:p>
      </dgm:t>
    </dgm:pt>
    <dgm:pt modelId="{9FA99B41-490E-B342-B00E-523B1EE9E508}" type="pres">
      <dgm:prSet presAssocID="{4DC45B1C-1C78-4D3C-B62E-197EA4C4312F}" presName="FourConn_1-2" presStyleLbl="fgAccFollowNode1" presStyleIdx="0" presStyleCnt="3">
        <dgm:presLayoutVars>
          <dgm:bulletEnabled val="1"/>
        </dgm:presLayoutVars>
      </dgm:prSet>
      <dgm:spPr/>
      <dgm:t>
        <a:bodyPr/>
        <a:lstStyle/>
        <a:p>
          <a:endParaRPr lang="en-US"/>
        </a:p>
      </dgm:t>
    </dgm:pt>
    <dgm:pt modelId="{CBB65B0B-9436-9D40-AFA6-CC303ADDF291}" type="pres">
      <dgm:prSet presAssocID="{4DC45B1C-1C78-4D3C-B62E-197EA4C4312F}" presName="FourConn_2-3" presStyleLbl="fgAccFollowNode1" presStyleIdx="1" presStyleCnt="3">
        <dgm:presLayoutVars>
          <dgm:bulletEnabled val="1"/>
        </dgm:presLayoutVars>
      </dgm:prSet>
      <dgm:spPr/>
      <dgm:t>
        <a:bodyPr/>
        <a:lstStyle/>
        <a:p>
          <a:endParaRPr lang="en-US"/>
        </a:p>
      </dgm:t>
    </dgm:pt>
    <dgm:pt modelId="{16EA0133-C9B1-504E-85FA-04CE5B4404F5}" type="pres">
      <dgm:prSet presAssocID="{4DC45B1C-1C78-4D3C-B62E-197EA4C4312F}" presName="FourConn_3-4" presStyleLbl="fgAccFollowNode1" presStyleIdx="2" presStyleCnt="3">
        <dgm:presLayoutVars>
          <dgm:bulletEnabled val="1"/>
        </dgm:presLayoutVars>
      </dgm:prSet>
      <dgm:spPr/>
      <dgm:t>
        <a:bodyPr/>
        <a:lstStyle/>
        <a:p>
          <a:endParaRPr lang="en-US"/>
        </a:p>
      </dgm:t>
    </dgm:pt>
    <dgm:pt modelId="{B3E73552-7A62-1B49-B4FC-AE6AB585C3A9}" type="pres">
      <dgm:prSet presAssocID="{4DC45B1C-1C78-4D3C-B62E-197EA4C4312F}" presName="FourNodes_1_text" presStyleLbl="node1" presStyleIdx="3" presStyleCnt="4">
        <dgm:presLayoutVars>
          <dgm:bulletEnabled val="1"/>
        </dgm:presLayoutVars>
      </dgm:prSet>
      <dgm:spPr/>
      <dgm:t>
        <a:bodyPr/>
        <a:lstStyle/>
        <a:p>
          <a:endParaRPr lang="en-US"/>
        </a:p>
      </dgm:t>
    </dgm:pt>
    <dgm:pt modelId="{C4521B1D-202E-6C43-8FFB-D74A14C52FD8}" type="pres">
      <dgm:prSet presAssocID="{4DC45B1C-1C78-4D3C-B62E-197EA4C4312F}" presName="FourNodes_2_text" presStyleLbl="node1" presStyleIdx="3" presStyleCnt="4">
        <dgm:presLayoutVars>
          <dgm:bulletEnabled val="1"/>
        </dgm:presLayoutVars>
      </dgm:prSet>
      <dgm:spPr/>
      <dgm:t>
        <a:bodyPr/>
        <a:lstStyle/>
        <a:p>
          <a:endParaRPr lang="en-US"/>
        </a:p>
      </dgm:t>
    </dgm:pt>
    <dgm:pt modelId="{52D90309-1C73-C848-BF41-9677B38C9A11}" type="pres">
      <dgm:prSet presAssocID="{4DC45B1C-1C78-4D3C-B62E-197EA4C4312F}" presName="FourNodes_3_text" presStyleLbl="node1" presStyleIdx="3" presStyleCnt="4">
        <dgm:presLayoutVars>
          <dgm:bulletEnabled val="1"/>
        </dgm:presLayoutVars>
      </dgm:prSet>
      <dgm:spPr/>
      <dgm:t>
        <a:bodyPr/>
        <a:lstStyle/>
        <a:p>
          <a:endParaRPr lang="en-US"/>
        </a:p>
      </dgm:t>
    </dgm:pt>
    <dgm:pt modelId="{66FDB14D-D9C2-F14C-B0EC-31CF976F4053}" type="pres">
      <dgm:prSet presAssocID="{4DC45B1C-1C78-4D3C-B62E-197EA4C4312F}" presName="FourNodes_4_text" presStyleLbl="node1" presStyleIdx="3" presStyleCnt="4">
        <dgm:presLayoutVars>
          <dgm:bulletEnabled val="1"/>
        </dgm:presLayoutVars>
      </dgm:prSet>
      <dgm:spPr/>
      <dgm:t>
        <a:bodyPr/>
        <a:lstStyle/>
        <a:p>
          <a:endParaRPr lang="en-US"/>
        </a:p>
      </dgm:t>
    </dgm:pt>
  </dgm:ptLst>
  <dgm:cxnLst>
    <dgm:cxn modelId="{F122A0FE-A6D3-4481-82F3-43066481A5DF}" srcId="{4DC45B1C-1C78-4D3C-B62E-197EA4C4312F}" destId="{6D7C372F-D984-415C-8B7C-F96BD915E7A6}" srcOrd="1" destOrd="0" parTransId="{609E7FC6-8155-479C-9D15-FCD8C6D7E4EA}" sibTransId="{8D78DEB2-4E9C-4DF0-9400-477450F8C8F6}"/>
    <dgm:cxn modelId="{7BF734F9-BAAF-0B43-84E9-00BBFC2238AB}" type="presOf" srcId="{FBB775F9-CB72-4E20-9C72-F1BDBA5EEB70}" destId="{B3E73552-7A62-1B49-B4FC-AE6AB585C3A9}" srcOrd="1" destOrd="0" presId="urn:microsoft.com/office/officeart/2005/8/layout/vProcess5"/>
    <dgm:cxn modelId="{4C2E8527-1FE4-42E6-A6E2-9603F3B73A83}" srcId="{4DC45B1C-1C78-4D3C-B62E-197EA4C4312F}" destId="{7AB0D119-4B4B-4DF2-8404-856606B5E656}" srcOrd="3" destOrd="0" parTransId="{2EAEAEE3-8797-4B82-A0A5-1422027F3CBF}" sibTransId="{ADE8A56A-592F-4EA7-B585-E6E14D47D0E6}"/>
    <dgm:cxn modelId="{DE99FEBB-93CA-A647-A17E-4136B48887ED}" type="presOf" srcId="{D2F09144-7004-4876-9241-6027D4715797}" destId="{52D90309-1C73-C848-BF41-9677B38C9A11}" srcOrd="1" destOrd="0" presId="urn:microsoft.com/office/officeart/2005/8/layout/vProcess5"/>
    <dgm:cxn modelId="{2FC6787A-CD7B-AA40-AF84-F94ACC657AC8}" type="presOf" srcId="{7AB0D119-4B4B-4DF2-8404-856606B5E656}" destId="{66FDB14D-D9C2-F14C-B0EC-31CF976F4053}" srcOrd="1" destOrd="0" presId="urn:microsoft.com/office/officeart/2005/8/layout/vProcess5"/>
    <dgm:cxn modelId="{1C7CFF01-2478-A244-A02E-616EFF533D42}" type="presOf" srcId="{D2F09144-7004-4876-9241-6027D4715797}" destId="{BE820F59-13DC-E84E-B102-78E32B6BE135}" srcOrd="0" destOrd="0" presId="urn:microsoft.com/office/officeart/2005/8/layout/vProcess5"/>
    <dgm:cxn modelId="{0ED4951F-BB72-6E4B-B33A-603E27FF8797}" type="presOf" srcId="{6D7C372F-D984-415C-8B7C-F96BD915E7A6}" destId="{BA2AB050-1BBE-1049-BBB7-5027D0BBFDE2}" srcOrd="0" destOrd="0" presId="urn:microsoft.com/office/officeart/2005/8/layout/vProcess5"/>
    <dgm:cxn modelId="{6984A18E-F6AF-42FD-9369-45ED4C6EF4EA}" srcId="{4DC45B1C-1C78-4D3C-B62E-197EA4C4312F}" destId="{FBB775F9-CB72-4E20-9C72-F1BDBA5EEB70}" srcOrd="0" destOrd="0" parTransId="{4205C767-A94A-4B77-AA31-22D5E79F2B1F}" sibTransId="{957B7EE1-F7E3-4714-A703-C6426E776C94}"/>
    <dgm:cxn modelId="{B5648EE1-B54A-DE49-BE21-CD5800D58D7D}" type="presOf" srcId="{957B7EE1-F7E3-4714-A703-C6426E776C94}" destId="{9FA99B41-490E-B342-B00E-523B1EE9E508}" srcOrd="0" destOrd="0" presId="urn:microsoft.com/office/officeart/2005/8/layout/vProcess5"/>
    <dgm:cxn modelId="{93404206-B41F-EF44-A3EF-2D44A7E4E9FC}" type="presOf" srcId="{FBB775F9-CB72-4E20-9C72-F1BDBA5EEB70}" destId="{ED30376E-D77A-C842-A0AA-61DF9A438F52}" srcOrd="0" destOrd="0" presId="urn:microsoft.com/office/officeart/2005/8/layout/vProcess5"/>
    <dgm:cxn modelId="{BA7386A8-A5DC-C345-BFC5-74F7F0FB14DE}" type="presOf" srcId="{7AB0D119-4B4B-4DF2-8404-856606B5E656}" destId="{59399853-FC2C-FC48-BA10-FB85726850E9}" srcOrd="0" destOrd="0" presId="urn:microsoft.com/office/officeart/2005/8/layout/vProcess5"/>
    <dgm:cxn modelId="{83BC9C58-2FA2-794F-947C-715D309D639C}" type="presOf" srcId="{B92D4DE3-9CA6-4F8D-B499-508CA976EAD1}" destId="{16EA0133-C9B1-504E-85FA-04CE5B4404F5}" srcOrd="0" destOrd="0" presId="urn:microsoft.com/office/officeart/2005/8/layout/vProcess5"/>
    <dgm:cxn modelId="{54791DA2-141D-0E49-89B2-2AD74C5B06F7}" type="presOf" srcId="{4DC45B1C-1C78-4D3C-B62E-197EA4C4312F}" destId="{0D74F8B4-DA31-5545-93FC-89381313B03B}" srcOrd="0" destOrd="0" presId="urn:microsoft.com/office/officeart/2005/8/layout/vProcess5"/>
    <dgm:cxn modelId="{AA2A851E-4139-4CBA-BE83-BD9C537417EE}" srcId="{4DC45B1C-1C78-4D3C-B62E-197EA4C4312F}" destId="{D2F09144-7004-4876-9241-6027D4715797}" srcOrd="2" destOrd="0" parTransId="{9FB9CD24-46EA-4A00-A7F9-5496731683CB}" sibTransId="{B92D4DE3-9CA6-4F8D-B499-508CA976EAD1}"/>
    <dgm:cxn modelId="{735717AF-31BF-BF44-9DE7-2B6D937040D8}" type="presOf" srcId="{6D7C372F-D984-415C-8B7C-F96BD915E7A6}" destId="{C4521B1D-202E-6C43-8FFB-D74A14C52FD8}" srcOrd="1" destOrd="0" presId="urn:microsoft.com/office/officeart/2005/8/layout/vProcess5"/>
    <dgm:cxn modelId="{1BD0C24A-CD73-2F4E-A42C-A88E070A6EFF}" type="presOf" srcId="{8D78DEB2-4E9C-4DF0-9400-477450F8C8F6}" destId="{CBB65B0B-9436-9D40-AFA6-CC303ADDF291}" srcOrd="0" destOrd="0" presId="urn:microsoft.com/office/officeart/2005/8/layout/vProcess5"/>
    <dgm:cxn modelId="{BFEE4162-610E-AC44-81CE-5E1043F9E2CD}" type="presParOf" srcId="{0D74F8B4-DA31-5545-93FC-89381313B03B}" destId="{78D040E8-FF11-6F47-952F-E27D19064FC2}" srcOrd="0" destOrd="0" presId="urn:microsoft.com/office/officeart/2005/8/layout/vProcess5"/>
    <dgm:cxn modelId="{C2953CDC-FA6B-AE4E-907D-336370E3E83F}" type="presParOf" srcId="{0D74F8B4-DA31-5545-93FC-89381313B03B}" destId="{ED30376E-D77A-C842-A0AA-61DF9A438F52}" srcOrd="1" destOrd="0" presId="urn:microsoft.com/office/officeart/2005/8/layout/vProcess5"/>
    <dgm:cxn modelId="{EE808829-54B9-8943-A047-74F2823CF096}" type="presParOf" srcId="{0D74F8B4-DA31-5545-93FC-89381313B03B}" destId="{BA2AB050-1BBE-1049-BBB7-5027D0BBFDE2}" srcOrd="2" destOrd="0" presId="urn:microsoft.com/office/officeart/2005/8/layout/vProcess5"/>
    <dgm:cxn modelId="{1E05E3A2-1E64-8949-8A0D-161C099EC2A2}" type="presParOf" srcId="{0D74F8B4-DA31-5545-93FC-89381313B03B}" destId="{BE820F59-13DC-E84E-B102-78E32B6BE135}" srcOrd="3" destOrd="0" presId="urn:microsoft.com/office/officeart/2005/8/layout/vProcess5"/>
    <dgm:cxn modelId="{9DB83464-C484-DF4C-9DCA-E584111C7135}" type="presParOf" srcId="{0D74F8B4-DA31-5545-93FC-89381313B03B}" destId="{59399853-FC2C-FC48-BA10-FB85726850E9}" srcOrd="4" destOrd="0" presId="urn:microsoft.com/office/officeart/2005/8/layout/vProcess5"/>
    <dgm:cxn modelId="{D29C63D2-ECB5-5A43-BBD4-160CF0A821E5}" type="presParOf" srcId="{0D74F8B4-DA31-5545-93FC-89381313B03B}" destId="{9FA99B41-490E-B342-B00E-523B1EE9E508}" srcOrd="5" destOrd="0" presId="urn:microsoft.com/office/officeart/2005/8/layout/vProcess5"/>
    <dgm:cxn modelId="{105AFD26-A396-C644-AC91-92213820ABE1}" type="presParOf" srcId="{0D74F8B4-DA31-5545-93FC-89381313B03B}" destId="{CBB65B0B-9436-9D40-AFA6-CC303ADDF291}" srcOrd="6" destOrd="0" presId="urn:microsoft.com/office/officeart/2005/8/layout/vProcess5"/>
    <dgm:cxn modelId="{9B3408C8-40F9-2945-8D7B-538FEB28C797}" type="presParOf" srcId="{0D74F8B4-DA31-5545-93FC-89381313B03B}" destId="{16EA0133-C9B1-504E-85FA-04CE5B4404F5}" srcOrd="7" destOrd="0" presId="urn:microsoft.com/office/officeart/2005/8/layout/vProcess5"/>
    <dgm:cxn modelId="{1065690A-B715-154C-AF7D-67FC29D747F7}" type="presParOf" srcId="{0D74F8B4-DA31-5545-93FC-89381313B03B}" destId="{B3E73552-7A62-1B49-B4FC-AE6AB585C3A9}" srcOrd="8" destOrd="0" presId="urn:microsoft.com/office/officeart/2005/8/layout/vProcess5"/>
    <dgm:cxn modelId="{7230C098-234F-7C4B-9C02-52BFD0799325}" type="presParOf" srcId="{0D74F8B4-DA31-5545-93FC-89381313B03B}" destId="{C4521B1D-202E-6C43-8FFB-D74A14C52FD8}" srcOrd="9" destOrd="0" presId="urn:microsoft.com/office/officeart/2005/8/layout/vProcess5"/>
    <dgm:cxn modelId="{AF1E0142-1810-8B42-95EC-02B10ABAECA1}" type="presParOf" srcId="{0D74F8B4-DA31-5545-93FC-89381313B03B}" destId="{52D90309-1C73-C848-BF41-9677B38C9A11}" srcOrd="10" destOrd="0" presId="urn:microsoft.com/office/officeart/2005/8/layout/vProcess5"/>
    <dgm:cxn modelId="{C7D8AF46-F4C3-BC4E-B15F-405DECE7DC7D}" type="presParOf" srcId="{0D74F8B4-DA31-5545-93FC-89381313B03B}" destId="{66FDB14D-D9C2-F14C-B0EC-31CF976F4053}" srcOrd="11" destOrd="0" presId="urn:microsoft.com/office/officeart/2005/8/layout/v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D30376E-D77A-C842-A0AA-61DF9A438F52}">
      <dsp:nvSpPr>
        <dsp:cNvPr id="0" name=""/>
        <dsp:cNvSpPr/>
      </dsp:nvSpPr>
      <dsp:spPr>
        <a:xfrm>
          <a:off x="0" y="0"/>
          <a:ext cx="5138928" cy="1124026"/>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just" defTabSz="444500">
            <a:lnSpc>
              <a:spcPct val="90000"/>
            </a:lnSpc>
            <a:spcBef>
              <a:spcPct val="0"/>
            </a:spcBef>
            <a:spcAft>
              <a:spcPct val="35000"/>
            </a:spcAft>
          </a:pPr>
          <a:r>
            <a:rPr lang="en-US" sz="1000" kern="1200" dirty="0">
              <a:latin typeface="Times New Roman" panose="02020603050405020304" pitchFamily="18" charset="0"/>
              <a:cs typeface="Times New Roman" panose="02020603050405020304" pitchFamily="18" charset="0"/>
            </a:rPr>
            <a:t>We have decided to work with twitter since we feel it is a better approximation of public sentiment instead of web articles or web blogs. The reason is that the measure of relevant information is a lot bigger for twitter, as compared to traditional blogging sites. Moreover the response on twitter is more prompt and more general since the number of users who tweet is significantly more than the individuals who write web blogs regularly.</a:t>
          </a:r>
        </a:p>
      </dsp:txBody>
      <dsp:txXfrm>
        <a:off x="0" y="0"/>
        <a:ext cx="3896878" cy="1124026"/>
      </dsp:txXfrm>
    </dsp:sp>
    <dsp:sp modelId="{BA2AB050-1BBE-1049-BBB7-5027D0BBFDE2}">
      <dsp:nvSpPr>
        <dsp:cNvPr id="0" name=""/>
        <dsp:cNvSpPr/>
      </dsp:nvSpPr>
      <dsp:spPr>
        <a:xfrm>
          <a:off x="430385" y="1328394"/>
          <a:ext cx="5138928" cy="1124026"/>
        </a:xfrm>
        <a:prstGeom prst="roundRect">
          <a:avLst>
            <a:gd name="adj" fmla="val 10000"/>
          </a:avLst>
        </a:prstGeom>
        <a:solidFill>
          <a:schemeClr val="accent2">
            <a:hueOff val="3097224"/>
            <a:satOff val="-15871"/>
            <a:lumOff val="-803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just" defTabSz="444500">
            <a:lnSpc>
              <a:spcPct val="90000"/>
            </a:lnSpc>
            <a:spcBef>
              <a:spcPct val="0"/>
            </a:spcBef>
            <a:spcAft>
              <a:spcPct val="35000"/>
            </a:spcAft>
          </a:pPr>
          <a:r>
            <a:rPr lang="en-US" sz="1000" kern="1200" dirty="0">
              <a:latin typeface="Times New Roman" panose="02020603050405020304" pitchFamily="18" charset="0"/>
              <a:cs typeface="Times New Roman" panose="02020603050405020304" pitchFamily="18" charset="0"/>
            </a:rPr>
            <a:t>One of the Text Analytics solutions that emphasize the data in more detailed level is by comparing various opinions using “Sentiment Analysis”.</a:t>
          </a:r>
        </a:p>
      </dsp:txBody>
      <dsp:txXfrm>
        <a:off x="430385" y="1328394"/>
        <a:ext cx="3977925" cy="1124026"/>
      </dsp:txXfrm>
    </dsp:sp>
    <dsp:sp modelId="{BE820F59-13DC-E84E-B102-78E32B6BE135}">
      <dsp:nvSpPr>
        <dsp:cNvPr id="0" name=""/>
        <dsp:cNvSpPr/>
      </dsp:nvSpPr>
      <dsp:spPr>
        <a:xfrm>
          <a:off x="854346" y="2656789"/>
          <a:ext cx="5138928" cy="1124026"/>
        </a:xfrm>
        <a:prstGeom prst="roundRect">
          <a:avLst>
            <a:gd name="adj" fmla="val 10000"/>
          </a:avLst>
        </a:prstGeom>
        <a:solidFill>
          <a:schemeClr val="accent2">
            <a:hueOff val="6194448"/>
            <a:satOff val="-31741"/>
            <a:lumOff val="-1607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just" defTabSz="444500">
            <a:lnSpc>
              <a:spcPct val="90000"/>
            </a:lnSpc>
            <a:spcBef>
              <a:spcPct val="0"/>
            </a:spcBef>
            <a:spcAft>
              <a:spcPct val="35000"/>
            </a:spcAft>
          </a:pPr>
          <a:r>
            <a:rPr lang="en-US" sz="1000" kern="1200" dirty="0">
              <a:latin typeface="Times New Roman" panose="02020603050405020304" pitchFamily="18" charset="0"/>
              <a:cs typeface="Times New Roman" panose="02020603050405020304" pitchFamily="18" charset="0"/>
            </a:rPr>
            <a:t>This could be possible by analyzing overall public sentiment towards the film by finding the correlation between public sentiment. Industries can also evaluate how well their movie is responding in the market, which areas or regions is it having a favorable reaction and in which regions have a negative reaction since twitter enables us to download stream of geo-labeled tweets for specific areas. </a:t>
          </a:r>
        </a:p>
      </dsp:txBody>
      <dsp:txXfrm>
        <a:off x="854346" y="2656789"/>
        <a:ext cx="3984349" cy="1124026"/>
      </dsp:txXfrm>
    </dsp:sp>
    <dsp:sp modelId="{59399853-FC2C-FC48-BA10-FB85726850E9}">
      <dsp:nvSpPr>
        <dsp:cNvPr id="0" name=""/>
        <dsp:cNvSpPr/>
      </dsp:nvSpPr>
      <dsp:spPr>
        <a:xfrm>
          <a:off x="1284731" y="3985184"/>
          <a:ext cx="5138928" cy="1124026"/>
        </a:xfrm>
        <a:prstGeom prst="roundRect">
          <a:avLst>
            <a:gd name="adj" fmla="val 10000"/>
          </a:avLst>
        </a:prstGeom>
        <a:solidFill>
          <a:schemeClr val="accent2">
            <a:hueOff val="9291672"/>
            <a:satOff val="-47612"/>
            <a:lumOff val="-2411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just" defTabSz="444500">
            <a:lnSpc>
              <a:spcPct val="90000"/>
            </a:lnSpc>
            <a:spcBef>
              <a:spcPct val="0"/>
            </a:spcBef>
            <a:spcAft>
              <a:spcPct val="35000"/>
            </a:spcAft>
          </a:pPr>
          <a:r>
            <a:rPr lang="en-US" sz="1000" kern="1200" dirty="0">
              <a:latin typeface="Times New Roman" panose="02020603050405020304" pitchFamily="18" charset="0"/>
              <a:cs typeface="Times New Roman" panose="02020603050405020304" pitchFamily="18" charset="0"/>
            </a:rPr>
            <a:t>If  film industries can get this data, they can analyze the reasons, behind geo-graphically differentiated response, thus they can market their film in a more optimized way by looking for appropriate solutions</a:t>
          </a:r>
          <a:r>
            <a:rPr lang="en-US" sz="1000" kern="1200" dirty="0"/>
            <a:t>.</a:t>
          </a:r>
        </a:p>
      </dsp:txBody>
      <dsp:txXfrm>
        <a:off x="1284731" y="3985184"/>
        <a:ext cx="3977925" cy="1124026"/>
      </dsp:txXfrm>
    </dsp:sp>
    <dsp:sp modelId="{9FA99B41-490E-B342-B00E-523B1EE9E508}">
      <dsp:nvSpPr>
        <dsp:cNvPr id="0" name=""/>
        <dsp:cNvSpPr/>
      </dsp:nvSpPr>
      <dsp:spPr>
        <a:xfrm>
          <a:off x="4408310" y="860902"/>
          <a:ext cx="730617" cy="730617"/>
        </a:xfrm>
        <a:prstGeom prst="downArrow">
          <a:avLst>
            <a:gd name="adj1" fmla="val 55000"/>
            <a:gd name="adj2" fmla="val 45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4408310" y="860902"/>
        <a:ext cx="730617" cy="730617"/>
      </dsp:txXfrm>
    </dsp:sp>
    <dsp:sp modelId="{CBB65B0B-9436-9D40-AFA6-CC303ADDF291}">
      <dsp:nvSpPr>
        <dsp:cNvPr id="0" name=""/>
        <dsp:cNvSpPr/>
      </dsp:nvSpPr>
      <dsp:spPr>
        <a:xfrm>
          <a:off x="4838696" y="2189296"/>
          <a:ext cx="730617" cy="730617"/>
        </a:xfrm>
        <a:prstGeom prst="downArrow">
          <a:avLst>
            <a:gd name="adj1" fmla="val 55000"/>
            <a:gd name="adj2" fmla="val 45000"/>
          </a:avLst>
        </a:prstGeom>
        <a:solidFill>
          <a:schemeClr val="accent2">
            <a:tint val="40000"/>
            <a:alpha val="90000"/>
            <a:hueOff val="4874073"/>
            <a:satOff val="-26624"/>
            <a:lumOff val="-3161"/>
            <a:alphaOff val="0"/>
          </a:schemeClr>
        </a:solidFill>
        <a:ln w="22225" cap="rnd" cmpd="sng" algn="ctr">
          <a:solidFill>
            <a:schemeClr val="accent2">
              <a:tint val="40000"/>
              <a:alpha val="90000"/>
              <a:hueOff val="4874073"/>
              <a:satOff val="-26624"/>
              <a:lumOff val="-31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4838696" y="2189296"/>
        <a:ext cx="730617" cy="730617"/>
      </dsp:txXfrm>
    </dsp:sp>
    <dsp:sp modelId="{16EA0133-C9B1-504E-85FA-04CE5B4404F5}">
      <dsp:nvSpPr>
        <dsp:cNvPr id="0" name=""/>
        <dsp:cNvSpPr/>
      </dsp:nvSpPr>
      <dsp:spPr>
        <a:xfrm>
          <a:off x="5262657" y="3517691"/>
          <a:ext cx="730617" cy="730617"/>
        </a:xfrm>
        <a:prstGeom prst="downArrow">
          <a:avLst>
            <a:gd name="adj1" fmla="val 55000"/>
            <a:gd name="adj2" fmla="val 45000"/>
          </a:avLst>
        </a:prstGeom>
        <a:solidFill>
          <a:schemeClr val="accent2">
            <a:tint val="40000"/>
            <a:alpha val="90000"/>
            <a:hueOff val="9748145"/>
            <a:satOff val="-53248"/>
            <a:lumOff val="-6323"/>
            <a:alphaOff val="0"/>
          </a:schemeClr>
        </a:solidFill>
        <a:ln w="22225" cap="rnd" cmpd="sng" algn="ctr">
          <a:solidFill>
            <a:schemeClr val="accent2">
              <a:tint val="40000"/>
              <a:alpha val="90000"/>
              <a:hueOff val="9748145"/>
              <a:satOff val="-53248"/>
              <a:lumOff val="-63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5262657" y="3517691"/>
        <a:ext cx="730617" cy="73061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xmlns="" id="{7FA0ACE7-29A8-47D3-A7D9-257B711D8023}"/>
              </a:ext>
            </a:extLst>
          </p:cNvPr>
          <p:cNvSpPr>
            <a:spLocks noGrp="1"/>
          </p:cNvSpPr>
          <p:nvPr>
            <p:ph type="dt" sz="half" idx="10"/>
          </p:nvPr>
        </p:nvSpPr>
        <p:spPr/>
        <p:txBody>
          <a:bodyPr/>
          <a:lstStyle/>
          <a:p>
            <a:fld id="{ED291B17-9318-49DB-B28B-6E5994AE9581}" type="datetime1">
              <a:rPr lang="en-US" smtClean="0"/>
              <a:pPr/>
              <a:t>27/11/2019</a:t>
            </a:fld>
            <a:endParaRPr lang="en-US" dirty="0"/>
          </a:p>
        </p:txBody>
      </p:sp>
      <p:sp>
        <p:nvSpPr>
          <p:cNvPr id="9" name="Footer Placeholder 8">
            <a:extLst>
              <a:ext uri="{FF2B5EF4-FFF2-40B4-BE49-F238E27FC236}">
                <a16:creationId xmlns:a16="http://schemas.microsoft.com/office/drawing/2014/main" xmlns=""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680961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pPr/>
              <a:t>27/11/2019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975470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xmlns=""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xmlns=""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xmlns="" id="{5C74A470-3BD3-4F33-80E5-67E6E87FCBE7}"/>
              </a:ext>
            </a:extLst>
          </p:cNvPr>
          <p:cNvSpPr>
            <a:spLocks noGrp="1"/>
          </p:cNvSpPr>
          <p:nvPr>
            <p:ph type="dt" sz="half" idx="10"/>
          </p:nvPr>
        </p:nvSpPr>
        <p:spPr/>
        <p:txBody>
          <a:bodyPr/>
          <a:lstStyle/>
          <a:p>
            <a:fld id="{ED291B17-9318-49DB-B28B-6E5994AE9581}" type="datetime1">
              <a:rPr lang="en-US" smtClean="0"/>
              <a:pPr/>
              <a:t>27/11/2019</a:t>
            </a:fld>
            <a:endParaRPr lang="en-US" dirty="0"/>
          </a:p>
        </p:txBody>
      </p:sp>
      <p:sp>
        <p:nvSpPr>
          <p:cNvPr id="12" name="Footer Placeholder 11">
            <a:extLst>
              <a:ext uri="{FF2B5EF4-FFF2-40B4-BE49-F238E27FC236}">
                <a16:creationId xmlns:a16="http://schemas.microsoft.com/office/drawing/2014/main" xmlns=""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xmlns=""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4213201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a:lstStyle/>
          <a:p>
            <a:fld id="{78DD82B9-B8EE-4375-B6FF-88FA6ABB15D9}" type="datetime1">
              <a:rPr lang="en-US" smtClean="0"/>
              <a:pPr/>
              <a:t>27/11/2019</a:t>
            </a:fld>
            <a:endParaRPr lang="en-US" dirty="0"/>
          </a:p>
        </p:txBody>
      </p:sp>
      <p:sp>
        <p:nvSpPr>
          <p:cNvPr id="9" name="Footer Placeholder 8">
            <a:extLst>
              <a:ext uri="{FF2B5EF4-FFF2-40B4-BE49-F238E27FC236}">
                <a16:creationId xmlns:a16="http://schemas.microsoft.com/office/drawing/2014/main" xmlns=""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02B78BF7-69D3-4CE0-A631-50EFD41EEEB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301535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xmlns="" id="{61582016-5696-4A93-887F-BBB3B9002FE5}"/>
              </a:ext>
            </a:extLst>
          </p:cNvPr>
          <p:cNvSpPr>
            <a:spLocks noGrp="1"/>
          </p:cNvSpPr>
          <p:nvPr>
            <p:ph type="dt" sz="half" idx="10"/>
          </p:nvPr>
        </p:nvSpPr>
        <p:spPr/>
        <p:txBody>
          <a:bodyPr/>
          <a:lstStyle/>
          <a:p>
            <a:fld id="{B2497495-0637-405E-AE64-5CC7506D51F5}" type="datetime1">
              <a:rPr lang="en-US" smtClean="0"/>
              <a:pPr/>
              <a:t>27/11/2019</a:t>
            </a:fld>
            <a:endParaRPr lang="en-US" dirty="0"/>
          </a:p>
        </p:txBody>
      </p:sp>
      <p:sp>
        <p:nvSpPr>
          <p:cNvPr id="9" name="Footer Placeholder 8">
            <a:extLst>
              <a:ext uri="{FF2B5EF4-FFF2-40B4-BE49-F238E27FC236}">
                <a16:creationId xmlns:a16="http://schemas.microsoft.com/office/drawing/2014/main" xmlns=""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191051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pPr/>
              <a:t>27/11/2019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01974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pPr/>
              <a:t>27/11/2019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533820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pPr/>
              <a:t>27/11/2019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801785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27/11/2019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118823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27/11/2019</a:t>
            </a:fld>
            <a:endParaRPr lang="en-US" dirty="0"/>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543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27/11/2019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5758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27/11/2019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80997106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6" r:id="rId6"/>
    <p:sldLayoutId id="2147483781" r:id="rId7"/>
    <p:sldLayoutId id="2147483782" r:id="rId8"/>
    <p:sldLayoutId id="2147483783" r:id="rId9"/>
    <p:sldLayoutId id="2147483785" r:id="rId10"/>
    <p:sldLayoutId id="2147483784"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gi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DD651B61-325E-4E73-8445-38B0DE8AAA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xmlns="" id="{B42E5253-D3AC-4AC2-B766-8B34F13C2F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xmlns="" id="{10AE8D57-436A-4073-9A75-15BB5949F8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xmlns="" id="{FBB53F82-F191-4EEB-AB7B-F69E634FA3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9415191-90F4-F243-96DD-5D1944803EBA}"/>
              </a:ext>
            </a:extLst>
          </p:cNvPr>
          <p:cNvSpPr>
            <a:spLocks noGrp="1"/>
          </p:cNvSpPr>
          <p:nvPr>
            <p:ph type="ctrTitle"/>
          </p:nvPr>
        </p:nvSpPr>
        <p:spPr>
          <a:xfrm>
            <a:off x="581192" y="702157"/>
            <a:ext cx="11029616" cy="706230"/>
          </a:xfrm>
        </p:spPr>
        <p:style>
          <a:lnRef idx="2">
            <a:schemeClr val="accent4"/>
          </a:lnRef>
          <a:fillRef idx="1">
            <a:schemeClr val="lt1"/>
          </a:fillRef>
          <a:effectRef idx="0">
            <a:schemeClr val="accent4"/>
          </a:effectRef>
          <a:fontRef idx="minor">
            <a:schemeClr val="dk1"/>
          </a:fontRef>
        </p:style>
        <p:txBody>
          <a:bodyPr vert="horz" lIns="91440" tIns="45720" rIns="91440" bIns="45720" rtlCol="0" anchor="b">
            <a:noAutofit/>
          </a:bodyPr>
          <a:lstStyle/>
          <a:p>
            <a:pPr algn="ctr"/>
            <a:r>
              <a:rPr lang="en-US" sz="4200" cap="none" dirty="0">
                <a:ln w="0"/>
                <a:solidFill>
                  <a:schemeClr val="tx1"/>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Movie Review Prediction Using Twitter Data</a:t>
            </a:r>
          </a:p>
        </p:txBody>
      </p:sp>
      <p:sp>
        <p:nvSpPr>
          <p:cNvPr id="37" name="Rectangle 36">
            <a:extLst>
              <a:ext uri="{FF2B5EF4-FFF2-40B4-BE49-F238E27FC236}">
                <a16:creationId xmlns:a16="http://schemas.microsoft.com/office/drawing/2014/main" xmlns="" id="{8616AA08-3831-473D-B61B-89484A33CF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xmlns="" id="{8431B918-3A1C-46BA-9430-CAD97D9DA0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xmlns="" id="{8400935A-2F82-4DC4-A4E1-E12EFB8C27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xmlns="" id="{A3D5D599-1CAE-4C92-B5AE-8E51AF6D47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xmlns="" id="{E91B919C-5D8F-7843-9617-2F82E35D3494}"/>
              </a:ext>
            </a:extLst>
          </p:cNvPr>
          <p:cNvPicPr>
            <a:picLocks noChangeAspect="1"/>
          </p:cNvPicPr>
          <p:nvPr/>
        </p:nvPicPr>
        <p:blipFill>
          <a:blip r:embed="rId2"/>
          <a:stretch>
            <a:fillRect/>
          </a:stretch>
        </p:blipFill>
        <p:spPr>
          <a:xfrm>
            <a:off x="581192" y="2271343"/>
            <a:ext cx="5173418" cy="3884500"/>
          </a:xfrm>
          <a:prstGeom prst="rect">
            <a:avLst/>
          </a:prstGeom>
        </p:spPr>
      </p:pic>
      <p:sp>
        <p:nvSpPr>
          <p:cNvPr id="3" name="Subtitle 2">
            <a:extLst>
              <a:ext uri="{FF2B5EF4-FFF2-40B4-BE49-F238E27FC236}">
                <a16:creationId xmlns:a16="http://schemas.microsoft.com/office/drawing/2014/main" xmlns="" id="{CC87110B-6B22-2045-BA15-B91746AE2631}"/>
              </a:ext>
            </a:extLst>
          </p:cNvPr>
          <p:cNvSpPr>
            <a:spLocks noGrp="1"/>
          </p:cNvSpPr>
          <p:nvPr>
            <p:ph type="subTitle" idx="1"/>
          </p:nvPr>
        </p:nvSpPr>
        <p:spPr>
          <a:xfrm>
            <a:off x="6335805" y="2180496"/>
            <a:ext cx="5275001" cy="4045683"/>
          </a:xfrm>
        </p:spPr>
        <p:txBody>
          <a:bodyPr vert="horz" lIns="91440" tIns="45720" rIns="91440" bIns="45720" rtlCol="0" anchor="ctr">
            <a:normAutofit/>
          </a:bodyPr>
          <a:lstStyle/>
          <a:p>
            <a:r>
              <a:rPr lang="en-US" b="1" i="1" dirty="0">
                <a:solidFill>
                  <a:schemeClr val="tx1">
                    <a:lumMod val="75000"/>
                    <a:lumOff val="25000"/>
                  </a:schemeClr>
                </a:solidFill>
                <a:latin typeface="Times" pitchFamily="2" charset="0"/>
              </a:rPr>
              <a:t>Group Number</a:t>
            </a:r>
            <a:r>
              <a:rPr lang="en-US" dirty="0">
                <a:solidFill>
                  <a:schemeClr val="tx1">
                    <a:lumMod val="75000"/>
                    <a:lumOff val="25000"/>
                  </a:schemeClr>
                </a:solidFill>
                <a:latin typeface="Times" pitchFamily="2" charset="0"/>
              </a:rPr>
              <a:t>:  		                       </a:t>
            </a:r>
            <a:r>
              <a:rPr lang="en-US" b="1" i="1" dirty="0">
                <a:solidFill>
                  <a:schemeClr val="tx1">
                    <a:lumMod val="75000"/>
                    <a:lumOff val="25000"/>
                  </a:schemeClr>
                </a:solidFill>
                <a:latin typeface="Times" pitchFamily="2" charset="0"/>
              </a:rPr>
              <a:t>Instructor:  							              </a:t>
            </a:r>
            <a:r>
              <a:rPr lang="en-US" dirty="0">
                <a:solidFill>
                  <a:schemeClr val="tx1">
                    <a:lumMod val="75000"/>
                    <a:lumOff val="25000"/>
                  </a:schemeClr>
                </a:solidFill>
                <a:latin typeface="Times" pitchFamily="2" charset="0"/>
              </a:rPr>
              <a:t>Dr. Ziad Kobti</a:t>
            </a:r>
          </a:p>
          <a:p>
            <a:r>
              <a:rPr lang="en-US" b="1" i="1" dirty="0">
                <a:solidFill>
                  <a:schemeClr val="tx1">
                    <a:lumMod val="75000"/>
                    <a:lumOff val="25000"/>
                  </a:schemeClr>
                </a:solidFill>
                <a:latin typeface="Times" pitchFamily="2" charset="0"/>
              </a:rPr>
              <a:t>Group Members:</a:t>
            </a:r>
          </a:p>
          <a:p>
            <a:pPr marL="285750" indent="-285750">
              <a:buFont typeface="Arial" panose="020B0604020202020204" pitchFamily="34" charset="0"/>
              <a:buChar char="•"/>
            </a:pPr>
            <a:r>
              <a:rPr lang="en-US" dirty="0">
                <a:solidFill>
                  <a:schemeClr val="tx1">
                    <a:lumMod val="75000"/>
                    <a:lumOff val="25000"/>
                  </a:schemeClr>
                </a:solidFill>
                <a:latin typeface="Times" pitchFamily="2" charset="0"/>
              </a:rPr>
              <a:t>Harshitha Inti</a:t>
            </a:r>
          </a:p>
          <a:p>
            <a:pPr marL="285750" indent="-285750">
              <a:buFont typeface="Arial" panose="020B0604020202020204" pitchFamily="34" charset="0"/>
              <a:buChar char="•"/>
            </a:pPr>
            <a:r>
              <a:rPr lang="en-US" dirty="0">
                <a:solidFill>
                  <a:schemeClr val="tx1">
                    <a:lumMod val="75000"/>
                    <a:lumOff val="25000"/>
                  </a:schemeClr>
                </a:solidFill>
                <a:latin typeface="Times" pitchFamily="2" charset="0"/>
              </a:rPr>
              <a:t>Prakash Kothapalli</a:t>
            </a:r>
          </a:p>
          <a:p>
            <a:pPr marL="285750" indent="-285750">
              <a:buFont typeface="Arial" panose="020B0604020202020204" pitchFamily="34" charset="0"/>
              <a:buChar char="•"/>
            </a:pPr>
            <a:r>
              <a:rPr lang="en-US" dirty="0">
                <a:solidFill>
                  <a:schemeClr val="tx1">
                    <a:lumMod val="75000"/>
                    <a:lumOff val="25000"/>
                  </a:schemeClr>
                </a:solidFill>
                <a:latin typeface="Times" pitchFamily="2" charset="0"/>
              </a:rPr>
              <a:t>Sai Sireesha Tirumala Pudi</a:t>
            </a:r>
          </a:p>
          <a:p>
            <a:pPr>
              <a:buFont typeface="Wingdings 2" panose="05020102010507070707" pitchFamily="18" charset="2"/>
              <a:buChar char=""/>
            </a:pPr>
            <a:endParaRPr lang="en-US" dirty="0">
              <a:solidFill>
                <a:schemeClr val="tx1">
                  <a:lumMod val="75000"/>
                  <a:lumOff val="25000"/>
                </a:schemeClr>
              </a:solidFill>
            </a:endParaRPr>
          </a:p>
        </p:txBody>
      </p:sp>
      <p:pic>
        <p:nvPicPr>
          <p:cNvPr id="7" name="Picture 6" descr="A picture containing drawing&#10;&#10;Description automatically generated">
            <a:extLst>
              <a:ext uri="{FF2B5EF4-FFF2-40B4-BE49-F238E27FC236}">
                <a16:creationId xmlns:a16="http://schemas.microsoft.com/office/drawing/2014/main" xmlns="" id="{73B04175-2237-8A46-9DF2-C200734E14AE}"/>
              </a:ext>
            </a:extLst>
          </p:cNvPr>
          <p:cNvPicPr>
            <a:picLocks noChangeAspect="1"/>
          </p:cNvPicPr>
          <p:nvPr/>
        </p:nvPicPr>
        <p:blipFill>
          <a:blip r:embed="rId3"/>
          <a:stretch>
            <a:fillRect/>
          </a:stretch>
        </p:blipFill>
        <p:spPr>
          <a:xfrm>
            <a:off x="8091962" y="2828742"/>
            <a:ext cx="558619" cy="518430"/>
          </a:xfrm>
          <a:prstGeom prst="rect">
            <a:avLst/>
          </a:prstGeom>
        </p:spPr>
      </p:pic>
    </p:spTree>
    <p:extLst>
      <p:ext uri="{BB962C8B-B14F-4D97-AF65-F5344CB8AC3E}">
        <p14:creationId xmlns:p14="http://schemas.microsoft.com/office/powerpoint/2010/main" xmlns="" val="17134716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xmlns="" id="{F875149D-F692-45DA-8324-D5E0193D5F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C0B19935-C760-4698-9DD1-973C8A428D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xmlns="" id="{08990612-E008-4F02-AEBB-B140BE7535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xmlns="" id="{A310A41F-3A14-4150-B6CF-0A577DDDEA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xmlns="" id="{7B89EEFD-93BC-4ACF-962C-E6279E72B0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E5B48286-ACE3-4847-8568-A9259FDE5A78}"/>
              </a:ext>
            </a:extLst>
          </p:cNvPr>
          <p:cNvSpPr>
            <a:spLocks noGrp="1"/>
          </p:cNvSpPr>
          <p:nvPr>
            <p:ph type="title"/>
          </p:nvPr>
        </p:nvSpPr>
        <p:spPr>
          <a:xfrm>
            <a:off x="571500" y="4482548"/>
            <a:ext cx="3543837" cy="1461052"/>
          </a:xfrm>
        </p:spPr>
        <p:txBody>
          <a:bodyPr anchor="ctr">
            <a:normAutofit/>
          </a:bodyPr>
          <a:lstStyle/>
          <a:p>
            <a:r>
              <a:rPr lang="en-US" sz="3600" dirty="0">
                <a:ln w="0"/>
                <a:solidFill>
                  <a:srgbClr val="FFFFFF"/>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xmlns="" id="{F148262F-228E-0F47-8F4D-5AA6E10C1A7B}"/>
              </a:ext>
            </a:extLst>
          </p:cNvPr>
          <p:cNvSpPr>
            <a:spLocks noGrp="1"/>
          </p:cNvSpPr>
          <p:nvPr>
            <p:ph idx="1"/>
          </p:nvPr>
        </p:nvSpPr>
        <p:spPr>
          <a:xfrm>
            <a:off x="4504070" y="4076195"/>
            <a:ext cx="7291040" cy="2423160"/>
          </a:xfrm>
        </p:spPr>
        <p:txBody>
          <a:bodyPr>
            <a:normAutofit fontScale="92500" lnSpcReduction="20000"/>
          </a:bodyPr>
          <a:lstStyle/>
          <a:p>
            <a:pPr algn="just">
              <a:lnSpc>
                <a:spcPct val="90000"/>
              </a:lnSpc>
            </a:pPr>
            <a:endParaRPr lang="en-US" dirty="0">
              <a:latin typeface="Times New Roman" panose="02020603050405020304" pitchFamily="18" charset="0"/>
              <a:cs typeface="Times New Roman" panose="02020603050405020304" pitchFamily="18" charset="0"/>
            </a:endParaRPr>
          </a:p>
          <a:p>
            <a:pPr algn="just">
              <a:lnSpc>
                <a:spcPct val="90000"/>
              </a:lnSpc>
            </a:pPr>
            <a:r>
              <a:rPr lang="en-US" dirty="0">
                <a:latin typeface="Times New Roman" panose="02020603050405020304" pitchFamily="18" charset="0"/>
                <a:cs typeface="Times New Roman" panose="02020603050405020304" pitchFamily="18" charset="0"/>
              </a:rPr>
              <a:t>On our future work we are planning to enhance more efficient feature on our website.</a:t>
            </a:r>
            <a:endParaRPr lang="en-IN" dirty="0">
              <a:latin typeface="Times New Roman" panose="02020603050405020304" pitchFamily="18" charset="0"/>
              <a:cs typeface="Times New Roman" panose="02020603050405020304" pitchFamily="18" charset="0"/>
            </a:endParaRPr>
          </a:p>
          <a:p>
            <a:pPr algn="just">
              <a:lnSpc>
                <a:spcPct val="90000"/>
              </a:lnSpc>
            </a:pPr>
            <a:r>
              <a:rPr lang="en-US" dirty="0">
                <a:latin typeface="Times New Roman" panose="02020603050405020304" pitchFamily="18" charset="0"/>
                <a:cs typeface="Times New Roman" panose="02020603050405020304" pitchFamily="18" charset="0"/>
              </a:rPr>
              <a:t>Our future work includes:</a:t>
            </a:r>
            <a:endParaRPr lang="en-IN" dirty="0">
              <a:latin typeface="Times New Roman" panose="02020603050405020304" pitchFamily="18" charset="0"/>
              <a:cs typeface="Times New Roman" panose="02020603050405020304" pitchFamily="18" charset="0"/>
            </a:endParaRPr>
          </a:p>
          <a:p>
            <a:pPr lvl="1" algn="just">
              <a:lnSpc>
                <a:spcPct val="90000"/>
              </a:lnSpc>
              <a:buFont typeface="Wingdings" pitchFamily="2" charset="2"/>
              <a:buChar char="Ø"/>
            </a:pPr>
            <a:r>
              <a:rPr lang="en-US" sz="1700" dirty="0">
                <a:latin typeface="Times New Roman" panose="02020603050405020304" pitchFamily="18" charset="0"/>
                <a:cs typeface="Times New Roman" panose="02020603050405020304" pitchFamily="18" charset="0"/>
              </a:rPr>
              <a:t>Providing the list of movies in a specific region along with the theatre details and location of the theatre where the movie is playing.</a:t>
            </a:r>
            <a:endParaRPr lang="en-IN" sz="1700" dirty="0">
              <a:latin typeface="Times New Roman" panose="02020603050405020304" pitchFamily="18" charset="0"/>
              <a:cs typeface="Times New Roman" panose="02020603050405020304" pitchFamily="18" charset="0"/>
            </a:endParaRPr>
          </a:p>
          <a:p>
            <a:pPr lvl="1" algn="just">
              <a:lnSpc>
                <a:spcPct val="90000"/>
              </a:lnSpc>
              <a:buFont typeface="Wingdings" pitchFamily="2" charset="2"/>
              <a:buChar char="Ø"/>
            </a:pPr>
            <a:r>
              <a:rPr lang="en-US" sz="1700" dirty="0">
                <a:latin typeface="Times New Roman" panose="02020603050405020304" pitchFamily="18" charset="0"/>
                <a:cs typeface="Times New Roman" panose="02020603050405020304" pitchFamily="18" charset="0"/>
              </a:rPr>
              <a:t>A chat bot feature called "Tweet bot" to make more user friendly. </a:t>
            </a:r>
            <a:endParaRPr lang="en-IN" sz="1700" dirty="0">
              <a:latin typeface="Times New Roman" panose="02020603050405020304" pitchFamily="18" charset="0"/>
              <a:cs typeface="Times New Roman" panose="02020603050405020304" pitchFamily="18" charset="0"/>
            </a:endParaRPr>
          </a:p>
          <a:p>
            <a:pPr lvl="1" algn="just">
              <a:lnSpc>
                <a:spcPct val="90000"/>
              </a:lnSpc>
              <a:buFont typeface="Wingdings" pitchFamily="2" charset="2"/>
              <a:buChar char="Ø"/>
            </a:pPr>
            <a:r>
              <a:rPr lang="en-US" sz="1700" dirty="0">
                <a:latin typeface="Times New Roman" panose="02020603050405020304" pitchFamily="18" charset="0"/>
                <a:cs typeface="Times New Roman" panose="02020603050405020304" pitchFamily="18" charset="0"/>
              </a:rPr>
              <a:t>Enlarging the targets of sentiment - To analyze the sentiments of all current trending topics in every location along with the movies.</a:t>
            </a:r>
            <a:endParaRPr lang="en-IN" sz="1700" dirty="0">
              <a:latin typeface="Times New Roman" panose="02020603050405020304" pitchFamily="18" charset="0"/>
              <a:cs typeface="Times New Roman" panose="02020603050405020304" pitchFamily="18" charset="0"/>
            </a:endParaRPr>
          </a:p>
          <a:p>
            <a:pPr>
              <a:lnSpc>
                <a:spcPct val="90000"/>
              </a:lnSpc>
            </a:pPr>
            <a:endParaRPr lang="en-US" sz="1500" dirty="0"/>
          </a:p>
        </p:txBody>
      </p:sp>
      <p:pic>
        <p:nvPicPr>
          <p:cNvPr id="7" name="Picture 6" descr="A picture containing clock, computer&#10;&#10;Description automatically generated">
            <a:extLst>
              <a:ext uri="{FF2B5EF4-FFF2-40B4-BE49-F238E27FC236}">
                <a16:creationId xmlns:a16="http://schemas.microsoft.com/office/drawing/2014/main" xmlns="" id="{95BF9F5D-06AF-0141-90A6-F01BC8367C45}"/>
              </a:ext>
            </a:extLst>
          </p:cNvPr>
          <p:cNvPicPr>
            <a:picLocks noChangeAspect="1"/>
          </p:cNvPicPr>
          <p:nvPr/>
        </p:nvPicPr>
        <p:blipFill>
          <a:blip r:embed="rId2"/>
          <a:stretch>
            <a:fillRect/>
          </a:stretch>
        </p:blipFill>
        <p:spPr>
          <a:xfrm>
            <a:off x="446535" y="640072"/>
            <a:ext cx="11298932" cy="3042078"/>
          </a:xfrm>
          <a:prstGeom prst="rect">
            <a:avLst/>
          </a:prstGeom>
        </p:spPr>
      </p:pic>
    </p:spTree>
    <p:extLst>
      <p:ext uri="{BB962C8B-B14F-4D97-AF65-F5344CB8AC3E}">
        <p14:creationId xmlns:p14="http://schemas.microsoft.com/office/powerpoint/2010/main" xmlns="" val="169503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1DDC3EF6-2EA5-44B3-94C7-9DDA67A12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xmlns="" id="{87925A9A-E9FA-496E-9C09-7C2845E006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2073ABB4-E164-4CBF-ADFF-25552BB7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1259A422-0023-4292-8200-E080556F3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A2413CA5-4739-4BC9-8BB3-B0A4928D31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piece of paper&#10;&#10;Description automatically generated">
            <a:extLst>
              <a:ext uri="{FF2B5EF4-FFF2-40B4-BE49-F238E27FC236}">
                <a16:creationId xmlns:a16="http://schemas.microsoft.com/office/drawing/2014/main" xmlns="" id="{EDF8C9B5-7990-1744-B0BC-15FEF5FD02A7}"/>
              </a:ext>
            </a:extLst>
          </p:cNvPr>
          <p:cNvPicPr>
            <a:picLocks noChangeAspect="1"/>
          </p:cNvPicPr>
          <p:nvPr/>
        </p:nvPicPr>
        <p:blipFill>
          <a:blip r:embed="rId2"/>
          <a:stretch>
            <a:fillRect/>
          </a:stretch>
        </p:blipFill>
        <p:spPr>
          <a:xfrm>
            <a:off x="2234566" y="679535"/>
            <a:ext cx="6172199" cy="5571066"/>
          </a:xfrm>
          <a:prstGeom prst="rect">
            <a:avLst/>
          </a:prstGeom>
        </p:spPr>
      </p:pic>
      <p:sp>
        <p:nvSpPr>
          <p:cNvPr id="6" name="TextBox 5">
            <a:extLst>
              <a:ext uri="{FF2B5EF4-FFF2-40B4-BE49-F238E27FC236}">
                <a16:creationId xmlns:a16="http://schemas.microsoft.com/office/drawing/2014/main" xmlns="" id="{499FFCED-BD55-C840-9E66-6815FBFA8641}"/>
              </a:ext>
            </a:extLst>
          </p:cNvPr>
          <p:cNvSpPr txBox="1"/>
          <p:nvPr/>
        </p:nvSpPr>
        <p:spPr>
          <a:xfrm>
            <a:off x="8560308" y="2827935"/>
            <a:ext cx="3154680" cy="1754326"/>
          </a:xfrm>
          <a:prstGeom prst="rect">
            <a:avLst/>
          </a:prstGeom>
          <a:noFill/>
        </p:spPr>
        <p:txBody>
          <a:bodyPr wrap="square" rtlCol="0">
            <a:spAutoFit/>
          </a:bodyPr>
          <a:lstStyle/>
          <a:p>
            <a:pPr algn="ctr"/>
            <a:r>
              <a:rPr lang="en-US" sz="5400" cap="all" dirty="0">
                <a:ln w="0"/>
                <a:solidFill>
                  <a:schemeClr val="tx2"/>
                </a:solidFill>
                <a:effectLst>
                  <a:outerShdw blurRad="60007" dist="310007" dir="7680000" sy="30000" kx="1300200" algn="ctr" rotWithShape="0">
                    <a:prstClr val="black">
                      <a:alpha val="32000"/>
                    </a:prstClr>
                  </a:outerShdw>
                </a:effectLst>
                <a:latin typeface="Times New Roman" panose="02020603050405020304" pitchFamily="18" charset="0"/>
                <a:ea typeface="+mj-ea"/>
                <a:cs typeface="Times New Roman" panose="02020603050405020304" pitchFamily="18" charset="0"/>
              </a:rPr>
              <a:t>THANK YOU!</a:t>
            </a:r>
          </a:p>
        </p:txBody>
      </p:sp>
      <p:sp>
        <p:nvSpPr>
          <p:cNvPr id="2" name="TextBox 1">
            <a:extLst>
              <a:ext uri="{FF2B5EF4-FFF2-40B4-BE49-F238E27FC236}">
                <a16:creationId xmlns:a16="http://schemas.microsoft.com/office/drawing/2014/main" xmlns="" id="{7BB00637-620F-694E-AA1F-7CD0DAE9CB45}"/>
              </a:ext>
            </a:extLst>
          </p:cNvPr>
          <p:cNvSpPr txBox="1"/>
          <p:nvPr/>
        </p:nvSpPr>
        <p:spPr>
          <a:xfrm>
            <a:off x="2249805" y="619534"/>
            <a:ext cx="6172199"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n-IN"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“If in the end you don’t like the movie, that’s fine it happens. But there’s always the chance that you might end up really enjoying a film that the critics didn’t like”. </a:t>
            </a:r>
            <a:endPar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98675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373F125-DEF3-41D6-9918-AB21A2ACC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1E9F226-EB6E-48C9-ADDA-636DE4BF4E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379E351B-F835-7E4B-B765-E20403FF4BB1}"/>
              </a:ext>
            </a:extLst>
          </p:cNvPr>
          <p:cNvSpPr>
            <a:spLocks noGrp="1"/>
          </p:cNvSpPr>
          <p:nvPr>
            <p:ph idx="1"/>
          </p:nvPr>
        </p:nvSpPr>
        <p:spPr>
          <a:xfrm>
            <a:off x="5258775" y="1616684"/>
            <a:ext cx="6108179" cy="4624327"/>
          </a:xfrm>
        </p:spPr>
        <p:txBody>
          <a:bodyPr anchor="ctr">
            <a:normAutofit fontScale="25000" lnSpcReduction="20000"/>
          </a:bodyPr>
          <a:lstStyle/>
          <a:p>
            <a:pPr>
              <a:lnSpc>
                <a:spcPct val="100000"/>
              </a:lnSpc>
            </a:pPr>
            <a:endParaRPr lang="en-US" sz="1400" dirty="0">
              <a:latin typeface="Times New Roman" panose="02020603050405020304" pitchFamily="18" charset="0"/>
              <a:cs typeface="Times New Roman" panose="02020603050405020304" pitchFamily="18" charset="0"/>
            </a:endParaRPr>
          </a:p>
          <a:p>
            <a:pPr>
              <a:lnSpc>
                <a:spcPct val="100000"/>
              </a:lnSpc>
            </a:pPr>
            <a:endParaRPr lang="en-US" sz="1400" dirty="0">
              <a:latin typeface="Times New Roman" panose="02020603050405020304" pitchFamily="18" charset="0"/>
              <a:cs typeface="Times New Roman" panose="02020603050405020304" pitchFamily="18" charset="0"/>
            </a:endParaRPr>
          </a:p>
          <a:p>
            <a:pPr>
              <a:lnSpc>
                <a:spcPct val="100000"/>
              </a:lnSpc>
            </a:pPr>
            <a:endParaRPr lang="en-US" sz="1400" dirty="0">
              <a:latin typeface="Times New Roman" panose="02020603050405020304" pitchFamily="18" charset="0"/>
              <a:cs typeface="Times New Roman" panose="02020603050405020304" pitchFamily="18" charset="0"/>
            </a:endParaRPr>
          </a:p>
          <a:p>
            <a:pPr>
              <a:lnSpc>
                <a:spcPct val="100000"/>
              </a:lnSpc>
            </a:pPr>
            <a:endParaRPr lang="en-US" sz="1400" dirty="0">
              <a:latin typeface="Times New Roman" panose="02020603050405020304" pitchFamily="18" charset="0"/>
              <a:cs typeface="Times New Roman" panose="02020603050405020304" pitchFamily="18" charset="0"/>
            </a:endParaRPr>
          </a:p>
          <a:p>
            <a:pPr>
              <a:lnSpc>
                <a:spcPct val="100000"/>
              </a:lnSpc>
            </a:pPr>
            <a:endParaRPr lang="en-US" sz="1400" dirty="0">
              <a:latin typeface="Times New Roman" panose="02020603050405020304" pitchFamily="18" charset="0"/>
              <a:cs typeface="Times New Roman" panose="02020603050405020304" pitchFamily="18" charset="0"/>
            </a:endParaRPr>
          </a:p>
          <a:p>
            <a:pPr algn="just">
              <a:lnSpc>
                <a:spcPct val="170000"/>
              </a:lnSpc>
            </a:pPr>
            <a:r>
              <a:rPr lang="en-US" sz="6400" dirty="0">
                <a:latin typeface="Times New Roman" panose="02020603050405020304" pitchFamily="18" charset="0"/>
                <a:cs typeface="Times New Roman" panose="02020603050405020304" pitchFamily="18" charset="0"/>
              </a:rPr>
              <a:t>Generally before watching a movie, people look for the reviews either in websites like IMDB or ask for public talk. This information is not enough for the audience to analyze  regarding movies using naïve methods.  The main platform where people often share their thoughts about movies is “</a:t>
            </a:r>
            <a:r>
              <a:rPr lang="en-US" sz="6400" b="1" dirty="0">
                <a:latin typeface="Times New Roman" panose="02020603050405020304" pitchFamily="18" charset="0"/>
                <a:cs typeface="Times New Roman" panose="02020603050405020304" pitchFamily="18" charset="0"/>
              </a:rPr>
              <a:t>TWITTER”</a:t>
            </a:r>
            <a:r>
              <a:rPr lang="en-US" sz="6400" dirty="0">
                <a:latin typeface="Times New Roman" panose="02020603050405020304" pitchFamily="18" charset="0"/>
                <a:cs typeface="Times New Roman" panose="02020603050405020304" pitchFamily="18" charset="0"/>
              </a:rPr>
              <a:t>. </a:t>
            </a:r>
          </a:p>
          <a:p>
            <a:pPr algn="just">
              <a:lnSpc>
                <a:spcPct val="170000"/>
              </a:lnSpc>
            </a:pPr>
            <a:r>
              <a:rPr lang="en-US" sz="6400" dirty="0">
                <a:latin typeface="Times New Roman" panose="02020603050405020304" pitchFamily="18" charset="0"/>
                <a:cs typeface="Times New Roman" panose="02020603050405020304" pitchFamily="18" charset="0"/>
              </a:rPr>
              <a:t>Twitter a micro blogging network now plays a vital role in the research of social network. People share their likings or dislikes on Twitter using limited length texts (called tweets) which provide rich information for film industries who want to know about whether people like certain movie or not. However, the most effective method to detect and outline user preference accurately remains a challenging issue..!!</a:t>
            </a:r>
            <a:endParaRPr lang="en-US" sz="6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p:txBody>
      </p:sp>
      <p:sp>
        <p:nvSpPr>
          <p:cNvPr id="7" name="Title 6">
            <a:extLst>
              <a:ext uri="{FF2B5EF4-FFF2-40B4-BE49-F238E27FC236}">
                <a16:creationId xmlns:a16="http://schemas.microsoft.com/office/drawing/2014/main" xmlns="" id="{7DDBF9A5-28E1-F946-83C0-D46FEC307C50}"/>
              </a:ext>
            </a:extLst>
          </p:cNvPr>
          <p:cNvSpPr>
            <a:spLocks noGrp="1"/>
          </p:cNvSpPr>
          <p:nvPr>
            <p:ph type="title"/>
          </p:nvPr>
        </p:nvSpPr>
        <p:spPr>
          <a:xfrm>
            <a:off x="5137123" y="616989"/>
            <a:ext cx="6564296" cy="895132"/>
          </a:xfrm>
        </p:spPr>
        <p:style>
          <a:lnRef idx="2">
            <a:schemeClr val="accent4"/>
          </a:lnRef>
          <a:fillRef idx="1">
            <a:schemeClr val="lt1"/>
          </a:fillRef>
          <a:effectRef idx="0">
            <a:schemeClr val="accent4"/>
          </a:effectRef>
          <a:fontRef idx="minor">
            <a:schemeClr val="dk1"/>
          </a:fontRef>
        </p:style>
        <p:txBody>
          <a:bodyPr/>
          <a:lstStyle/>
          <a:p>
            <a:pPr algn="ctr"/>
            <a:r>
              <a:rPr lang="en-US" sz="4200" cap="none" dirty="0">
                <a:ln w="0"/>
                <a:solidFill>
                  <a:schemeClr val="tx1"/>
                </a:solidFill>
                <a:effectLst>
                  <a:outerShdw blurRad="60007" dist="310007" dir="7680000" sy="30000" kx="1300200" algn="ctr" rotWithShape="0">
                    <a:prstClr val="black">
                      <a:alpha val="32000"/>
                    </a:prstClr>
                  </a:outerShdw>
                </a:effectLst>
                <a:latin typeface="Times New Roman" panose="02020603050405020304" pitchFamily="18" charset="0"/>
                <a:ea typeface="+mn-ea"/>
                <a:cs typeface="Times New Roman" panose="02020603050405020304" pitchFamily="18" charset="0"/>
              </a:rPr>
              <a:t>PROBLEM STATEMENT</a:t>
            </a:r>
          </a:p>
        </p:txBody>
      </p:sp>
      <p:pic>
        <p:nvPicPr>
          <p:cNvPr id="13" name="Picture 12">
            <a:extLst>
              <a:ext uri="{FF2B5EF4-FFF2-40B4-BE49-F238E27FC236}">
                <a16:creationId xmlns:a16="http://schemas.microsoft.com/office/drawing/2014/main" xmlns="" id="{8436FC2C-DEC2-F64F-8311-A3B1DCC9CCBC}"/>
              </a:ext>
            </a:extLst>
          </p:cNvPr>
          <p:cNvPicPr>
            <a:picLocks noChangeAspect="1"/>
          </p:cNvPicPr>
          <p:nvPr/>
        </p:nvPicPr>
        <p:blipFill>
          <a:blip r:embed="rId2"/>
          <a:stretch>
            <a:fillRect/>
          </a:stretch>
        </p:blipFill>
        <p:spPr>
          <a:xfrm>
            <a:off x="451531" y="1098550"/>
            <a:ext cx="4213793" cy="4660900"/>
          </a:xfrm>
          <a:prstGeom prst="rect">
            <a:avLst/>
          </a:prstGeom>
        </p:spPr>
      </p:pic>
    </p:spTree>
    <p:extLst>
      <p:ext uri="{BB962C8B-B14F-4D97-AF65-F5344CB8AC3E}">
        <p14:creationId xmlns:p14="http://schemas.microsoft.com/office/powerpoint/2010/main" xmlns="" val="167605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3CED7894-4F62-4A6C-8DB5-DB5BE08E9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xmlns="" id="{E536F3B4-50F6-4C52-8F76-4EB121471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2" name="Content Placeholder 2">
            <a:extLst>
              <a:ext uri="{FF2B5EF4-FFF2-40B4-BE49-F238E27FC236}">
                <a16:creationId xmlns:a16="http://schemas.microsoft.com/office/drawing/2014/main" xmlns="" id="{68209167-A7BE-45C6-8578-833D061A61E9}"/>
              </a:ext>
            </a:extLst>
          </p:cNvPr>
          <p:cNvGraphicFramePr>
            <a:graphicFrameLocks noGrp="1"/>
          </p:cNvGraphicFramePr>
          <p:nvPr>
            <p:ph idx="1"/>
            <p:extLst>
              <p:ext uri="{D42A27DB-BD31-4B8C-83A1-F6EECF244321}">
                <p14:modId xmlns:p14="http://schemas.microsoft.com/office/powerpoint/2010/main" xmlns="" val="1542386318"/>
              </p:ext>
            </p:extLst>
          </p:nvPr>
        </p:nvGraphicFramePr>
        <p:xfrm>
          <a:off x="223922" y="1605914"/>
          <a:ext cx="6423660" cy="5109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itle 14">
            <a:extLst>
              <a:ext uri="{FF2B5EF4-FFF2-40B4-BE49-F238E27FC236}">
                <a16:creationId xmlns:a16="http://schemas.microsoft.com/office/drawing/2014/main" xmlns="" id="{67FD3DC3-98E8-704D-96C3-EB586F3F1E03}"/>
              </a:ext>
            </a:extLst>
          </p:cNvPr>
          <p:cNvSpPr>
            <a:spLocks noGrp="1"/>
          </p:cNvSpPr>
          <p:nvPr>
            <p:ph type="title"/>
          </p:nvPr>
        </p:nvSpPr>
        <p:spPr>
          <a:xfrm>
            <a:off x="581192" y="702156"/>
            <a:ext cx="6013918" cy="760884"/>
          </a:xfrm>
        </p:spPr>
        <p:txBody>
          <a:bodyPr>
            <a:noAutofit/>
          </a:bodyPr>
          <a:lstStyle/>
          <a:p>
            <a:r>
              <a:rPr lang="en-US" sz="5400" cap="none" dirty="0">
                <a:ln w="0"/>
                <a:solidFill>
                  <a:schemeClr val="tx1"/>
                </a:solidFill>
                <a:effectLst>
                  <a:outerShdw blurRad="60007" dist="310007" dir="7680000" sy="30000" kx="1300200" algn="ctr" rotWithShape="0">
                    <a:prstClr val="black">
                      <a:alpha val="32000"/>
                    </a:prstClr>
                  </a:outerShdw>
                </a:effectLst>
                <a:latin typeface="Times New Roman" panose="02020603050405020304" pitchFamily="18" charset="0"/>
                <a:ea typeface="+mn-ea"/>
                <a:cs typeface="Times New Roman" panose="02020603050405020304" pitchFamily="18" charset="0"/>
              </a:rPr>
              <a:t>MOTIVATION</a:t>
            </a:r>
          </a:p>
        </p:txBody>
      </p:sp>
      <p:pic>
        <p:nvPicPr>
          <p:cNvPr id="23" name="Picture 22">
            <a:extLst>
              <a:ext uri="{FF2B5EF4-FFF2-40B4-BE49-F238E27FC236}">
                <a16:creationId xmlns:a16="http://schemas.microsoft.com/office/drawing/2014/main" xmlns="" id="{235DDDC0-BA8B-974A-AB43-B4FBD039C0E4}"/>
              </a:ext>
            </a:extLst>
          </p:cNvPr>
          <p:cNvPicPr>
            <a:picLocks noChangeAspect="1"/>
          </p:cNvPicPr>
          <p:nvPr/>
        </p:nvPicPr>
        <p:blipFill>
          <a:blip r:embed="rId7"/>
          <a:stretch>
            <a:fillRect/>
          </a:stretch>
        </p:blipFill>
        <p:spPr>
          <a:xfrm>
            <a:off x="6871503" y="0"/>
            <a:ext cx="5320497" cy="6858000"/>
          </a:xfrm>
          <a:prstGeom prst="rect">
            <a:avLst/>
          </a:prstGeom>
        </p:spPr>
      </p:pic>
    </p:spTree>
    <p:extLst>
      <p:ext uri="{BB962C8B-B14F-4D97-AF65-F5344CB8AC3E}">
        <p14:creationId xmlns:p14="http://schemas.microsoft.com/office/powerpoint/2010/main" xmlns="" val="27565091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xmlns="" id="{504BED40-EAF7-4E55-AFF7-2CD840EBD3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E06FBA5-CB85-4D4D-B4D6-8D7B2389E249}"/>
              </a:ext>
            </a:extLst>
          </p:cNvPr>
          <p:cNvSpPr>
            <a:spLocks noGrp="1"/>
          </p:cNvSpPr>
          <p:nvPr>
            <p:ph type="title"/>
          </p:nvPr>
        </p:nvSpPr>
        <p:spPr>
          <a:xfrm>
            <a:off x="581193" y="702156"/>
            <a:ext cx="6540462" cy="1013800"/>
          </a:xfrm>
        </p:spPr>
        <p:txBody>
          <a:bodyPr vert="horz" lIns="91440" tIns="45720" rIns="91440" bIns="45720" rtlCol="0" anchor="b">
            <a:normAutofit/>
          </a:bodyPr>
          <a:lstStyle/>
          <a:p>
            <a:r>
              <a:rPr lang="en-US" sz="5400" b="0" kern="1200" cap="all" dirty="0">
                <a:ln w="0"/>
                <a:solidFill>
                  <a:schemeClr val="tx2"/>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PROCEDURE</a:t>
            </a:r>
          </a:p>
        </p:txBody>
      </p:sp>
      <p:sp>
        <p:nvSpPr>
          <p:cNvPr id="29" name="Rectangle 28">
            <a:extLst>
              <a:ext uri="{FF2B5EF4-FFF2-40B4-BE49-F238E27FC236}">
                <a16:creationId xmlns:a16="http://schemas.microsoft.com/office/drawing/2014/main" xmlns="" id="{F367CCF1-BB1E-41CF-8499-94A870C33E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extBox 8">
            <a:extLst>
              <a:ext uri="{FF2B5EF4-FFF2-40B4-BE49-F238E27FC236}">
                <a16:creationId xmlns:a16="http://schemas.microsoft.com/office/drawing/2014/main" xmlns="" id="{B5A176BA-3215-5243-A63A-73DBAE3BD3D1}"/>
              </a:ext>
            </a:extLst>
          </p:cNvPr>
          <p:cNvSpPr txBox="1"/>
          <p:nvPr/>
        </p:nvSpPr>
        <p:spPr>
          <a:xfrm>
            <a:off x="213360" y="1810221"/>
            <a:ext cx="6540462" cy="4781332"/>
          </a:xfrm>
          <a:prstGeom prst="rect">
            <a:avLst/>
          </a:prstGeom>
        </p:spPr>
        <p:txBody>
          <a:bodyPr vert="horz" lIns="91440" tIns="45720" rIns="91440" bIns="45720" rtlCol="0" anchor="ctr">
            <a:noAutofit/>
          </a:bodyPr>
          <a:lstStyle/>
          <a:p>
            <a:pPr marL="342900" indent="-342900" algn="just"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2"/>
                </a:solidFill>
                <a:latin typeface="Times New Roman" panose="02020603050405020304" pitchFamily="18" charset="0"/>
                <a:cs typeface="Times New Roman" panose="02020603050405020304" pitchFamily="18" charset="0"/>
              </a:rPr>
              <a:t>When a user wants to know the review of the movie based on the tweets, user enters a movie name and starts searching.</a:t>
            </a:r>
          </a:p>
          <a:p>
            <a:pPr marL="342900" indent="-342900" algn="just"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2"/>
                </a:solidFill>
                <a:latin typeface="Times New Roman" panose="02020603050405020304" pitchFamily="18" charset="0"/>
                <a:cs typeface="Times New Roman" panose="02020603050405020304" pitchFamily="18" charset="0"/>
              </a:rPr>
              <a:t>The searched term is then stored in a variable and passed the variable to python script.</a:t>
            </a:r>
          </a:p>
          <a:p>
            <a:pPr marL="342900" indent="-342900" algn="just"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2"/>
                </a:solidFill>
                <a:latin typeface="Times New Roman" panose="02020603050405020304" pitchFamily="18" charset="0"/>
                <a:cs typeface="Times New Roman" panose="02020603050405020304" pitchFamily="18" charset="0"/>
              </a:rPr>
              <a:t>Tweets are extracted using tweepy are then divided into positive, negative and neutral tweets and the tweets are processed to sentiment analysis.</a:t>
            </a:r>
          </a:p>
          <a:p>
            <a:pPr marL="342900" indent="-342900" algn="just"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2"/>
                </a:solidFill>
                <a:latin typeface="Times New Roman" panose="02020603050405020304" pitchFamily="18" charset="0"/>
                <a:cs typeface="Times New Roman" panose="02020603050405020304" pitchFamily="18" charset="0"/>
              </a:rPr>
              <a:t>Based on each tweet polarity, the tweets are divided, and information is parsed to the google API’s to display maps and graphical charts.</a:t>
            </a:r>
          </a:p>
          <a:p>
            <a:pPr marL="342900" indent="-342900" algn="just"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2"/>
                </a:solidFill>
                <a:latin typeface="Times New Roman" panose="02020603050405020304" pitchFamily="18" charset="0"/>
                <a:cs typeface="Times New Roman" panose="02020603050405020304" pitchFamily="18" charset="0"/>
              </a:rPr>
              <a:t>For portraying number of tweets from each region on the map, we used Google geo charts API</a:t>
            </a:r>
          </a:p>
          <a:p>
            <a:pPr marL="342900" indent="-342900" algn="just"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2"/>
                </a:solidFill>
                <a:latin typeface="Times New Roman" panose="02020603050405020304" pitchFamily="18" charset="0"/>
                <a:cs typeface="Times New Roman" panose="02020603050405020304" pitchFamily="18" charset="0"/>
              </a:rPr>
              <a:t>Percentage of categorized tweets are displayed in a pie chart using google API</a:t>
            </a:r>
          </a:p>
          <a:p>
            <a:pPr marL="342900" indent="-342900" algn="just"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2"/>
                </a:solidFill>
                <a:latin typeface="Times New Roman" panose="02020603050405020304" pitchFamily="18" charset="0"/>
                <a:cs typeface="Times New Roman" panose="02020603050405020304" pitchFamily="18" charset="0"/>
              </a:rPr>
              <a:t>Positive, negative and neutral tweets obtained are further displayed in drop downs.</a:t>
            </a:r>
          </a:p>
        </p:txBody>
      </p:sp>
      <p:pic>
        <p:nvPicPr>
          <p:cNvPr id="5" name="Content Placeholder 4" descr="A screenshot of a cell phone&#10;&#10;Description automatically generated">
            <a:extLst>
              <a:ext uri="{FF2B5EF4-FFF2-40B4-BE49-F238E27FC236}">
                <a16:creationId xmlns:a16="http://schemas.microsoft.com/office/drawing/2014/main" xmlns="" id="{3E3CFD21-F6EC-AC4B-9395-2ABAEBBFAC96}"/>
              </a:ext>
            </a:extLst>
          </p:cNvPr>
          <p:cNvPicPr>
            <a:picLocks noGrp="1" noChangeAspect="1"/>
          </p:cNvPicPr>
          <p:nvPr>
            <p:ph idx="1"/>
          </p:nvPr>
        </p:nvPicPr>
        <p:blipFill>
          <a:blip r:embed="rId2"/>
          <a:stretch>
            <a:fillRect/>
          </a:stretch>
        </p:blipFill>
        <p:spPr>
          <a:xfrm>
            <a:off x="7119076" y="1009396"/>
            <a:ext cx="4859564" cy="2587244"/>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xmlns="" id="{587FC8E7-D5E0-3647-98D4-961B87A24F54}"/>
              </a:ext>
            </a:extLst>
          </p:cNvPr>
          <p:cNvPicPr>
            <a:picLocks noChangeAspect="1"/>
          </p:cNvPicPr>
          <p:nvPr/>
        </p:nvPicPr>
        <p:blipFill>
          <a:blip r:embed="rId3"/>
          <a:stretch>
            <a:fillRect/>
          </a:stretch>
        </p:blipFill>
        <p:spPr>
          <a:xfrm>
            <a:off x="7119076" y="3786808"/>
            <a:ext cx="4859564" cy="2735912"/>
          </a:xfrm>
          <a:prstGeom prst="rect">
            <a:avLst/>
          </a:prstGeom>
        </p:spPr>
      </p:pic>
    </p:spTree>
    <p:extLst>
      <p:ext uri="{BB962C8B-B14F-4D97-AF65-F5344CB8AC3E}">
        <p14:creationId xmlns:p14="http://schemas.microsoft.com/office/powerpoint/2010/main" xmlns="" val="3158485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xmlns="" id="{19080B67-B754-42DD-A48D-9F9825B8BC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xmlns="" id="{3ED1230F-A795-4397-9AB6-7FDC98B726B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xmlns="" id="{41182216-581B-4394-806B-79D6D40614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xmlns="" id="{1678ABD2-2F95-4A50-936B-1A18BD7ED4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xmlns="" id="{9C27EDFD-C02F-4070-BDA1-2A0746244C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2377" y="638174"/>
            <a:ext cx="3705323" cy="576262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47942BFE-7DE0-F24A-870B-ABB02AB08611}"/>
              </a:ext>
            </a:extLst>
          </p:cNvPr>
          <p:cNvSpPr>
            <a:spLocks noGrp="1"/>
          </p:cNvSpPr>
          <p:nvPr>
            <p:ph type="title"/>
          </p:nvPr>
        </p:nvSpPr>
        <p:spPr>
          <a:xfrm>
            <a:off x="803189" y="1209184"/>
            <a:ext cx="3089189" cy="4734416"/>
          </a:xfrm>
        </p:spPr>
        <p:txBody>
          <a:bodyPr anchor="ctr">
            <a:normAutofit/>
          </a:bodyPr>
          <a:lstStyle/>
          <a:p>
            <a:r>
              <a:rPr lang="en-US" sz="2800" cap="none" dirty="0">
                <a:ln w="0"/>
                <a:solidFill>
                  <a:schemeClr val="bg1"/>
                </a:solidFill>
                <a:effectLst>
                  <a:outerShdw blurRad="60007" dist="310007" dir="7680000" sy="30000" kx="1300200" algn="ctr" rotWithShape="0">
                    <a:prstClr val="black">
                      <a:alpha val="32000"/>
                    </a:prstClr>
                  </a:outerShdw>
                </a:effectLst>
                <a:latin typeface="Times New Roman" panose="02020603050405020304" pitchFamily="18" charset="0"/>
                <a:ea typeface="+mn-ea"/>
                <a:cs typeface="Times New Roman" panose="02020603050405020304" pitchFamily="18" charset="0"/>
              </a:rPr>
              <a:t>TECHNOLOGIES 		USED</a:t>
            </a:r>
            <a:r>
              <a:rPr lang="en-US" sz="2000" cap="none" dirty="0">
                <a:ln w="0"/>
                <a:solidFill>
                  <a:srgbClr val="FFFFFF"/>
                </a:solidFill>
                <a:effectLst>
                  <a:outerShdw blurRad="60007" dist="310007" dir="7680000" sy="30000" kx="1300200" algn="ctr" rotWithShape="0">
                    <a:prstClr val="black">
                      <a:alpha val="32000"/>
                    </a:prstClr>
                  </a:outerShdw>
                </a:effectLst>
                <a:latin typeface="Times New Roman" panose="02020603050405020304" pitchFamily="18" charset="0"/>
                <a:ea typeface="+mn-ea"/>
                <a:cs typeface="Times New Roman" panose="02020603050405020304" pitchFamily="18" charset="0"/>
              </a:rPr>
              <a:t/>
            </a:r>
            <a:br>
              <a:rPr lang="en-US" sz="2000" cap="none" dirty="0">
                <a:ln w="0"/>
                <a:solidFill>
                  <a:srgbClr val="FFFFFF"/>
                </a:solidFill>
                <a:effectLst>
                  <a:outerShdw blurRad="60007" dist="310007" dir="7680000" sy="30000" kx="1300200" algn="ctr" rotWithShape="0">
                    <a:prstClr val="black">
                      <a:alpha val="32000"/>
                    </a:prstClr>
                  </a:outerShdw>
                </a:effectLst>
                <a:latin typeface="Times New Roman" panose="02020603050405020304" pitchFamily="18" charset="0"/>
                <a:ea typeface="+mn-ea"/>
                <a:cs typeface="Times New Roman" panose="02020603050405020304" pitchFamily="18" charset="0"/>
              </a:rPr>
            </a:br>
            <a:r>
              <a:rPr lang="en-US" sz="2000" cap="none" dirty="0">
                <a:ln w="0"/>
                <a:solidFill>
                  <a:srgbClr val="FFFFFF"/>
                </a:solidFill>
                <a:effectLst>
                  <a:outerShdw blurRad="60007" dist="310007" dir="7680000" sy="30000" kx="1300200" algn="ctr" rotWithShape="0">
                    <a:prstClr val="black">
                      <a:alpha val="32000"/>
                    </a:prstClr>
                  </a:outerShdw>
                </a:effectLst>
                <a:latin typeface="Times New Roman" panose="02020603050405020304" pitchFamily="18" charset="0"/>
                <a:ea typeface="+mn-ea"/>
                <a:cs typeface="Times New Roman" panose="02020603050405020304" pitchFamily="18" charset="0"/>
              </a:rPr>
              <a:t/>
            </a:r>
            <a:br>
              <a:rPr lang="en-US" sz="2000" cap="none" dirty="0">
                <a:ln w="0"/>
                <a:solidFill>
                  <a:srgbClr val="FFFFFF"/>
                </a:solidFill>
                <a:effectLst>
                  <a:outerShdw blurRad="60007" dist="310007" dir="7680000" sy="30000" kx="1300200" algn="ctr" rotWithShape="0">
                    <a:prstClr val="black">
                      <a:alpha val="32000"/>
                    </a:prstClr>
                  </a:outerShdw>
                </a:effectLst>
                <a:latin typeface="Times New Roman" panose="02020603050405020304" pitchFamily="18" charset="0"/>
                <a:ea typeface="+mn-ea"/>
                <a:cs typeface="Times New Roman" panose="02020603050405020304" pitchFamily="18" charset="0"/>
              </a:rPr>
            </a:br>
            <a:endParaRPr lang="en-US" sz="2000" cap="none" dirty="0">
              <a:ln w="0"/>
              <a:solidFill>
                <a:srgbClr val="FFFFFF"/>
              </a:solidFill>
              <a:effectLst>
                <a:outerShdw blurRad="60007" dist="310007" dir="7680000" sy="30000" kx="1300200" algn="ctr" rotWithShape="0">
                  <a:prstClr val="black">
                    <a:alpha val="32000"/>
                  </a:prstClr>
                </a:outerShdw>
              </a:effectLst>
              <a:latin typeface="Times New Roman" panose="02020603050405020304" pitchFamily="18" charset="0"/>
              <a:ea typeface="+mn-ea"/>
              <a:cs typeface="Times New Roman" panose="02020603050405020304" pitchFamily="18" charset="0"/>
            </a:endParaRPr>
          </a:p>
        </p:txBody>
      </p:sp>
      <p:sp>
        <p:nvSpPr>
          <p:cNvPr id="70" name="Rectangle 69">
            <a:extLst>
              <a:ext uri="{FF2B5EF4-FFF2-40B4-BE49-F238E27FC236}">
                <a16:creationId xmlns:a16="http://schemas.microsoft.com/office/drawing/2014/main" xmlns="" id="{04C78D19-92E9-4BAF-986C-B007349BE6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31923"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refrigerator&#10;&#10;Description automatically generated">
            <a:extLst>
              <a:ext uri="{FF2B5EF4-FFF2-40B4-BE49-F238E27FC236}">
                <a16:creationId xmlns:a16="http://schemas.microsoft.com/office/drawing/2014/main" xmlns="" id="{6A07533E-83FD-8143-855B-27BE355DC379}"/>
              </a:ext>
            </a:extLst>
          </p:cNvPr>
          <p:cNvPicPr>
            <a:picLocks noChangeAspect="1"/>
          </p:cNvPicPr>
          <p:nvPr/>
        </p:nvPicPr>
        <p:blipFill>
          <a:blip r:embed="rId2"/>
          <a:stretch>
            <a:fillRect/>
          </a:stretch>
        </p:blipFill>
        <p:spPr>
          <a:xfrm>
            <a:off x="4396132" y="745662"/>
            <a:ext cx="3394415" cy="2255318"/>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xmlns="" id="{81B94B27-2D98-1D4D-A8FF-A79B1EF07F0A}"/>
              </a:ext>
            </a:extLst>
          </p:cNvPr>
          <p:cNvPicPr>
            <a:picLocks noChangeAspect="1"/>
          </p:cNvPicPr>
          <p:nvPr/>
        </p:nvPicPr>
        <p:blipFill>
          <a:blip r:embed="rId3"/>
          <a:stretch>
            <a:fillRect/>
          </a:stretch>
        </p:blipFill>
        <p:spPr>
          <a:xfrm>
            <a:off x="8284671" y="798102"/>
            <a:ext cx="3208754" cy="2150084"/>
          </a:xfrm>
          <a:prstGeom prst="rect">
            <a:avLst/>
          </a:prstGeom>
        </p:spPr>
      </p:pic>
      <p:sp>
        <p:nvSpPr>
          <p:cNvPr id="72" name="Rectangle 71">
            <a:extLst>
              <a:ext uri="{FF2B5EF4-FFF2-40B4-BE49-F238E27FC236}">
                <a16:creationId xmlns:a16="http://schemas.microsoft.com/office/drawing/2014/main" xmlns="" id="{DEEF1D81-170C-4CAD-9246-D18D8D4501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17">
            <a:extLst>
              <a:ext uri="{FF2B5EF4-FFF2-40B4-BE49-F238E27FC236}">
                <a16:creationId xmlns:a16="http://schemas.microsoft.com/office/drawing/2014/main" xmlns="" id="{2D4016CC-84D8-4F73-88FD-35C2756784B8}"/>
              </a:ext>
            </a:extLst>
          </p:cNvPr>
          <p:cNvSpPr>
            <a:spLocks noGrp="1"/>
          </p:cNvSpPr>
          <p:nvPr>
            <p:ph idx="1"/>
          </p:nvPr>
        </p:nvSpPr>
        <p:spPr>
          <a:xfrm>
            <a:off x="4241829" y="3235947"/>
            <a:ext cx="7503637" cy="3164852"/>
          </a:xfrm>
        </p:spPr>
        <p:txBody>
          <a:bodyPr>
            <a:normAutofit/>
          </a:bodyPr>
          <a:lstStyle/>
          <a:p>
            <a:pPr algn="just"/>
            <a:r>
              <a:rPr lang="en-US" dirty="0">
                <a:latin typeface="Times New Roman" panose="02020603050405020304" pitchFamily="18" charset="0"/>
                <a:cs typeface="Times New Roman" panose="02020603050405020304" pitchFamily="18" charset="0"/>
              </a:rPr>
              <a:t>For developing front end of the webpages, we used Html, CSS, Bootstrap and Java Script. </a:t>
            </a:r>
          </a:p>
          <a:p>
            <a:pPr algn="just"/>
            <a:r>
              <a:rPr lang="en-US" dirty="0">
                <a:latin typeface="Times New Roman" panose="02020603050405020304" pitchFamily="18" charset="0"/>
                <a:cs typeface="Times New Roman" panose="02020603050405020304" pitchFamily="18" charset="0"/>
              </a:rPr>
              <a:t>Google APIs are used to display charts and maps.</a:t>
            </a:r>
          </a:p>
          <a:p>
            <a:pPr algn="just"/>
            <a:r>
              <a:rPr lang="en-US" dirty="0">
                <a:latin typeface="Times New Roman" panose="02020603050405020304" pitchFamily="18" charset="0"/>
                <a:cs typeface="Times New Roman" panose="02020603050405020304" pitchFamily="18" charset="0"/>
              </a:rPr>
              <a:t>Python is used to write the backend of website. </a:t>
            </a:r>
          </a:p>
          <a:p>
            <a:pPr algn="just"/>
            <a:r>
              <a:rPr lang="en-US" dirty="0">
                <a:latin typeface="Times New Roman" panose="02020603050405020304" pitchFamily="18" charset="0"/>
                <a:cs typeface="Times New Roman" panose="02020603050405020304" pitchFamily="18" charset="0"/>
              </a:rPr>
              <a:t>Atom editor is used for writing and making changes in the weblinks created.</a:t>
            </a:r>
          </a:p>
          <a:p>
            <a:pPr algn="just"/>
            <a:r>
              <a:rPr lang="en-US" dirty="0">
                <a:latin typeface="Times New Roman" panose="02020603050405020304" pitchFamily="18" charset="0"/>
                <a:cs typeface="Times New Roman" panose="02020603050405020304" pitchFamily="18" charset="0"/>
              </a:rPr>
              <a:t>For connectivity, we used Django python-based framework for connecting frontend, backend, styling, images, videos and Java Scripts.</a:t>
            </a:r>
          </a:p>
        </p:txBody>
      </p:sp>
    </p:spTree>
    <p:extLst>
      <p:ext uri="{BB962C8B-B14F-4D97-AF65-F5344CB8AC3E}">
        <p14:creationId xmlns:p14="http://schemas.microsoft.com/office/powerpoint/2010/main" xmlns="" val="344032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xmlns=""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xmlns=""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xmlns=""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xmlns="" id="{C0524398-BFB4-4C4A-8317-83B8729F9B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xmlns="" id="{E08D4B6A-8113-4DFB-B82E-B60CAC8E0A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2" name="Rectangle 51">
            <a:extLst>
              <a:ext uri="{FF2B5EF4-FFF2-40B4-BE49-F238E27FC236}">
                <a16:creationId xmlns:a16="http://schemas.microsoft.com/office/drawing/2014/main" xmlns="" id="{9822E561-F97C-4CBB-A9A6-A6BF6317BC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962C461D-E83F-C342-9F4B-AF76665A37D9}"/>
              </a:ext>
            </a:extLst>
          </p:cNvPr>
          <p:cNvSpPr>
            <a:spLocks noGrp="1"/>
          </p:cNvSpPr>
          <p:nvPr>
            <p:ph type="title"/>
          </p:nvPr>
        </p:nvSpPr>
        <p:spPr>
          <a:xfrm>
            <a:off x="446533" y="1199323"/>
            <a:ext cx="4100648" cy="3779995"/>
          </a:xfrm>
        </p:spPr>
        <p:txBody>
          <a:bodyPr vert="horz" lIns="91440" tIns="45720" rIns="91440" bIns="45720" rtlCol="0" anchor="ctr">
            <a:normAutofit/>
          </a:bodyPr>
          <a:lstStyle/>
          <a:p>
            <a:pPr algn="ctr"/>
            <a:r>
              <a:rPr lang="en-US" sz="4400" dirty="0">
                <a:ln w="0"/>
                <a:solidFill>
                  <a:schemeClr val="tx1"/>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ALGORITHM</a:t>
            </a:r>
          </a:p>
        </p:txBody>
      </p:sp>
      <p:sp>
        <p:nvSpPr>
          <p:cNvPr id="54" name="Rectangle 53">
            <a:extLst>
              <a:ext uri="{FF2B5EF4-FFF2-40B4-BE49-F238E27FC236}">
                <a16:creationId xmlns:a16="http://schemas.microsoft.com/office/drawing/2014/main" xmlns="" id="{B01B0E58-A5C8-4CDA-A2E0-35DF94E598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9" descr="A close up of a logo&#10;&#10;Description automatically generated">
            <a:extLst>
              <a:ext uri="{FF2B5EF4-FFF2-40B4-BE49-F238E27FC236}">
                <a16:creationId xmlns:a16="http://schemas.microsoft.com/office/drawing/2014/main" xmlns="" id="{DF1970E7-0B38-A744-8CDE-71A2806A0613}"/>
              </a:ext>
            </a:extLst>
          </p:cNvPr>
          <p:cNvPicPr>
            <a:picLocks noChangeAspect="1"/>
          </p:cNvPicPr>
          <p:nvPr/>
        </p:nvPicPr>
        <p:blipFill>
          <a:blip r:embed="rId2"/>
          <a:stretch>
            <a:fillRect/>
          </a:stretch>
        </p:blipFill>
        <p:spPr>
          <a:xfrm>
            <a:off x="5073805" y="0"/>
            <a:ext cx="7118196" cy="6858000"/>
          </a:xfrm>
          <a:prstGeom prst="rect">
            <a:avLst/>
          </a:prstGeom>
        </p:spPr>
      </p:pic>
    </p:spTree>
    <p:extLst>
      <p:ext uri="{BB962C8B-B14F-4D97-AF65-F5344CB8AC3E}">
        <p14:creationId xmlns:p14="http://schemas.microsoft.com/office/powerpoint/2010/main" xmlns="" val="35244511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34315-382F-6D48-826D-8C7BA1CCF8AC}"/>
              </a:ext>
            </a:extLst>
          </p:cNvPr>
          <p:cNvSpPr>
            <a:spLocks noGrp="1"/>
          </p:cNvSpPr>
          <p:nvPr>
            <p:ph type="title"/>
          </p:nvPr>
        </p:nvSpPr>
        <p:spPr>
          <a:xfrm>
            <a:off x="581191" y="702156"/>
            <a:ext cx="11029615" cy="886614"/>
          </a:xfrm>
        </p:spPr>
        <p:txBody>
          <a:bodyPr>
            <a:normAutofit fontScale="90000"/>
          </a:bodyPr>
          <a:lstStyle/>
          <a:p>
            <a:pPr algn="ctr"/>
            <a:r>
              <a:rPr lang="en-US" sz="5400" dirty="0">
                <a:ln w="0"/>
                <a:solidFill>
                  <a:schemeClr val="tx2"/>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UML - ACTIVITY Diagram</a:t>
            </a:r>
          </a:p>
        </p:txBody>
      </p:sp>
      <p:pic>
        <p:nvPicPr>
          <p:cNvPr id="5" name="Content Placeholder 4" descr="A screenshot of a cell phone&#10;&#10;Description automatically generated">
            <a:extLst>
              <a:ext uri="{FF2B5EF4-FFF2-40B4-BE49-F238E27FC236}">
                <a16:creationId xmlns:a16="http://schemas.microsoft.com/office/drawing/2014/main" xmlns="" id="{DD57F79F-0A85-6140-952A-76AB92E4B509}"/>
              </a:ext>
            </a:extLst>
          </p:cNvPr>
          <p:cNvPicPr>
            <a:picLocks noGrp="1" noChangeAspect="1"/>
          </p:cNvPicPr>
          <p:nvPr>
            <p:ph idx="1"/>
          </p:nvPr>
        </p:nvPicPr>
        <p:blipFill>
          <a:blip r:embed="rId2"/>
          <a:stretch>
            <a:fillRect/>
          </a:stretch>
        </p:blipFill>
        <p:spPr>
          <a:xfrm>
            <a:off x="2734624" y="1879446"/>
            <a:ext cx="6722748" cy="4733607"/>
          </a:xfrm>
        </p:spPr>
      </p:pic>
    </p:spTree>
    <p:extLst>
      <p:ext uri="{BB962C8B-B14F-4D97-AF65-F5344CB8AC3E}">
        <p14:creationId xmlns:p14="http://schemas.microsoft.com/office/powerpoint/2010/main" xmlns="" val="28545110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1DDC3EF6-2EA5-44B3-94C7-9DDA67A12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xmlns="" id="{87925A9A-E9FA-496E-9C09-7C2845E006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xmlns="" id="{2073ABB4-E164-4CBF-ADFF-25552BB7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F161291-765C-4033-9E84-52C51C6A5A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37F69638-8A6F-45AB-B9EC-9D8C8FC37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descr="WhatsApp Video 2019-11-26 at 11.35.16 PM.mp4">
            <a:hlinkClick r:id="" action="ppaction://media"/>
            <a:extLst>
              <a:ext uri="{FF2B5EF4-FFF2-40B4-BE49-F238E27FC236}">
                <a16:creationId xmlns:a16="http://schemas.microsoft.com/office/drawing/2014/main" xmlns="" id="{8469D6A6-3E65-EA48-83CD-EEBD3A948733}"/>
              </a:ext>
            </a:extLst>
          </p:cNvPr>
          <p:cNvPicPr>
            <a:picLocks noGrp="1" noChangeAspect="1"/>
          </p:cNvPicPr>
          <p:nvPr>
            <p:ph idx="1"/>
            <a:videoFile r:link="rId1"/>
            <p:extLst>
              <p:ext uri="{DAA4B4D4-6D71-4841-9C94-3DE7FCFB9230}">
                <p14:media xmlns:p14="http://schemas.microsoft.com/office/powerpoint/2010/main" xmlns="" r:embed="rId3"/>
              </p:ext>
            </p:extLst>
          </p:nvPr>
        </p:nvPicPr>
        <p:blipFill>
          <a:blip r:embed="rId4"/>
          <a:stretch>
            <a:fillRect/>
          </a:stretch>
        </p:blipFill>
        <p:spPr>
          <a:xfrm>
            <a:off x="477012" y="480060"/>
            <a:ext cx="11237976" cy="5734473"/>
          </a:xfrm>
          <a:prstGeom prst="rect">
            <a:avLst/>
          </a:prstGeom>
        </p:spPr>
      </p:pic>
    </p:spTree>
    <p:extLst>
      <p:ext uri="{BB962C8B-B14F-4D97-AF65-F5344CB8AC3E}">
        <p14:creationId xmlns:p14="http://schemas.microsoft.com/office/powerpoint/2010/main" xmlns="" val="274498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8C97474-5879-4DB5-B4F3-F0357104BC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9831CBB7-4817-4B54-A7F9-0AE2D0C478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close up of a sign&#10;&#10;Description automatically generated">
            <a:extLst>
              <a:ext uri="{FF2B5EF4-FFF2-40B4-BE49-F238E27FC236}">
                <a16:creationId xmlns:a16="http://schemas.microsoft.com/office/drawing/2014/main" xmlns="" id="{37D8E334-D7FE-E149-88C7-AE8E427BE9F1}"/>
              </a:ext>
            </a:extLst>
          </p:cNvPr>
          <p:cNvPicPr>
            <a:picLocks noChangeAspect="1"/>
          </p:cNvPicPr>
          <p:nvPr/>
        </p:nvPicPr>
        <p:blipFill>
          <a:blip r:embed="rId2"/>
          <a:stretch>
            <a:fillRect/>
          </a:stretch>
        </p:blipFill>
        <p:spPr>
          <a:xfrm>
            <a:off x="720636" y="764919"/>
            <a:ext cx="5476375" cy="5476375"/>
          </a:xfrm>
          <a:prstGeom prst="rect">
            <a:avLst/>
          </a:prstGeom>
        </p:spPr>
      </p:pic>
      <p:sp>
        <p:nvSpPr>
          <p:cNvPr id="17" name="Rectangle 13">
            <a:extLst>
              <a:ext uri="{FF2B5EF4-FFF2-40B4-BE49-F238E27FC236}">
                <a16:creationId xmlns:a16="http://schemas.microsoft.com/office/drawing/2014/main" xmlns="" id="{96BC321D-B05F-4857-8880-97F61B9B78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131773F1-7011-E04A-84DC-76D5CDD849CB}"/>
              </a:ext>
            </a:extLst>
          </p:cNvPr>
          <p:cNvSpPr>
            <a:spLocks noGrp="1"/>
          </p:cNvSpPr>
          <p:nvPr>
            <p:ph type="title"/>
          </p:nvPr>
        </p:nvSpPr>
        <p:spPr>
          <a:xfrm>
            <a:off x="6873606" y="938022"/>
            <a:ext cx="4597758" cy="1188720"/>
          </a:xfrm>
        </p:spPr>
        <p:txBody>
          <a:bodyPr>
            <a:normAutofit/>
          </a:bodyPr>
          <a:lstStyle/>
          <a:p>
            <a:pPr algn="ctr"/>
            <a:r>
              <a:rPr lang="en-US" sz="4000" dirty="0">
                <a:ln w="0"/>
                <a:solidFill>
                  <a:srgbClr val="FFFFFF"/>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xmlns="" id="{E3180CDB-D89A-1A4D-9F65-DA05EDAAF1EF}"/>
              </a:ext>
            </a:extLst>
          </p:cNvPr>
          <p:cNvSpPr>
            <a:spLocks noGrp="1"/>
          </p:cNvSpPr>
          <p:nvPr>
            <p:ph idx="1"/>
          </p:nvPr>
        </p:nvSpPr>
        <p:spPr>
          <a:xfrm>
            <a:off x="6873606" y="2340864"/>
            <a:ext cx="4597758" cy="3793237"/>
          </a:xfrm>
        </p:spPr>
        <p:txBody>
          <a:bodyPr>
            <a:normAutofit fontScale="92500" lnSpcReduction="20000"/>
          </a:bodyPr>
          <a:lstStyle/>
          <a:p>
            <a:pPr marL="0" indent="0" algn="just">
              <a:lnSpc>
                <a:spcPct val="100000"/>
              </a:lnSpc>
              <a:buNone/>
            </a:pPr>
            <a:r>
              <a:rPr lang="en-US" sz="2000" dirty="0">
                <a:solidFill>
                  <a:srgbClr val="FFFFFF"/>
                </a:solidFill>
                <a:latin typeface="Times New Roman" panose="02020603050405020304" pitchFamily="18" charset="0"/>
                <a:cs typeface="Times New Roman" panose="02020603050405020304" pitchFamily="18" charset="0"/>
              </a:rPr>
              <a:t>Our website gives the genuine overall review of the movie based on the latest tweets along with individual rating of positive, negative and neutral tweets. User can make his decision to watch a movie easily instead of using naive techniques. Sentiment Analysis is efficient to implement Twitter data sentiment analysis. Usually it is difficult to predict the sentiment for every single movie tweet as it has repeated words, words using slang, hash tags, misspelled words etc., which is a unstructured data. Using </a:t>
            </a:r>
            <a:r>
              <a:rPr lang="en-US" sz="2000" dirty="0" err="1">
                <a:solidFill>
                  <a:srgbClr val="FFFFFF"/>
                </a:solidFill>
                <a:latin typeface="Times New Roman" panose="02020603050405020304" pitchFamily="18" charset="0"/>
                <a:cs typeface="Times New Roman" panose="02020603050405020304" pitchFamily="18" charset="0"/>
              </a:rPr>
              <a:t>TextBlob</a:t>
            </a:r>
            <a:r>
              <a:rPr lang="en-US" sz="2000" dirty="0">
                <a:solidFill>
                  <a:srgbClr val="FFFFFF"/>
                </a:solidFill>
                <a:latin typeface="Times New Roman" panose="02020603050405020304" pitchFamily="18" charset="0"/>
                <a:cs typeface="Times New Roman" panose="02020603050405020304" pitchFamily="18" charset="0"/>
              </a:rPr>
              <a:t> Python library, the sentiment analysis easily analyzes the emotion of each tweet and classifies the positive, neutral and negative tweets.</a:t>
            </a:r>
            <a:endParaRPr lang="en-IN" sz="2000" dirty="0">
              <a:solidFill>
                <a:srgbClr val="FFFFFF"/>
              </a:solidFill>
              <a:latin typeface="Times New Roman" panose="02020603050405020304" pitchFamily="18" charset="0"/>
              <a:cs typeface="Times New Roman" panose="02020603050405020304" pitchFamily="18" charset="0"/>
            </a:endParaRPr>
          </a:p>
          <a:p>
            <a:pPr marL="0" indent="0">
              <a:lnSpc>
                <a:spcPct val="100000"/>
              </a:lnSpc>
              <a:buNone/>
            </a:pPr>
            <a:endParaRPr lang="en-US" sz="1400" dirty="0">
              <a:solidFill>
                <a:srgbClr val="FFFFFF"/>
              </a:solidFill>
            </a:endParaRPr>
          </a:p>
        </p:txBody>
      </p:sp>
    </p:spTree>
    <p:extLst>
      <p:ext uri="{BB962C8B-B14F-4D97-AF65-F5344CB8AC3E}">
        <p14:creationId xmlns:p14="http://schemas.microsoft.com/office/powerpoint/2010/main" xmlns="" val="39497934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Century School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308</TotalTime>
  <Words>802</Words>
  <Application>Microsoft Office PowerPoint</Application>
  <PresentationFormat>Custom</PresentationFormat>
  <Paragraphs>51</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DividendVTI</vt:lpstr>
      <vt:lpstr>Movie Review Prediction Using Twitter Data</vt:lpstr>
      <vt:lpstr>PROBLEM STATEMENT</vt:lpstr>
      <vt:lpstr>MOTIVATION</vt:lpstr>
      <vt:lpstr>PROCEDURE</vt:lpstr>
      <vt:lpstr>TECHNOLOGIES   USED  </vt:lpstr>
      <vt:lpstr>ALGORITHM</vt:lpstr>
      <vt:lpstr>UML - ACTIVITY Diagram</vt:lpstr>
      <vt:lpstr>Slide 8</vt:lpstr>
      <vt:lpstr>CONCLUSION</vt:lpstr>
      <vt:lpstr>FUTURE WORK</vt:lpstr>
      <vt:lpstr>Slide 11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Review Prediction Using Twitter Data</dc:title>
  <dc:creator>N UDAY KARTHIK-120907651</dc:creator>
  <cp:lastModifiedBy>lenovo</cp:lastModifiedBy>
  <cp:revision>12</cp:revision>
  <dcterms:created xsi:type="dcterms:W3CDTF">2019-11-27T14:26:57Z</dcterms:created>
  <dcterms:modified xsi:type="dcterms:W3CDTF">2019-11-27T20:31:27Z</dcterms:modified>
</cp:coreProperties>
</file>